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Montserrat"/>
      <p:regular r:id="rId38"/>
      <p:bold r:id="rId39"/>
      <p:italic r:id="rId40"/>
      <p:boldItalic r:id="rId41"/>
    </p:embeddedFon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20" Type="http://schemas.openxmlformats.org/officeDocument/2006/relationships/slide" Target="slides/slide14.xml"/><Relationship Id="rId42" Type="http://schemas.openxmlformats.org/officeDocument/2006/relationships/font" Target="fonts/Lato-regular.fntdata"/><Relationship Id="rId41" Type="http://schemas.openxmlformats.org/officeDocument/2006/relationships/font" Target="fonts/Montserrat-boldItalic.fntdata"/><Relationship Id="rId22" Type="http://schemas.openxmlformats.org/officeDocument/2006/relationships/slide" Target="slides/slide16.xml"/><Relationship Id="rId44" Type="http://schemas.openxmlformats.org/officeDocument/2006/relationships/font" Target="fonts/Lato-italic.fntdata"/><Relationship Id="rId21" Type="http://schemas.openxmlformats.org/officeDocument/2006/relationships/slide" Target="slides/slide15.xml"/><Relationship Id="rId43" Type="http://schemas.openxmlformats.org/officeDocument/2006/relationships/font" Target="fonts/Lato-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Lato-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Montserrat-bold.fntdata"/><Relationship Id="rId16" Type="http://schemas.openxmlformats.org/officeDocument/2006/relationships/slide" Target="slides/slide10.xml"/><Relationship Id="rId38" Type="http://schemas.openxmlformats.org/officeDocument/2006/relationships/font" Target="fonts/Montserrat-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ebbe1d3b3_2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ebbe1d3b3_2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d415018ed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d415018ed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d415018ed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d415018ed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d415018ed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d415018ed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415018ed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d415018ed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d415018ed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d415018ed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d415018ed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d415018ed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d415018eda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d415018eda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d415018ed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d415018ed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415018eda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d415018eda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d415018eda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d415018eda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d415018e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d415018e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d415018ed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d415018ed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d415018eda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d415018eda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d415018eda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d415018eda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415018eda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d415018ed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d415018ed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d415018ed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d415018eda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d415018eda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d045c4e49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d045c4e49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d415018ed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d415018ed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d415018eda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d415018eda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d415018eda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d415018eda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d415018ed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d415018ed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e193edd84b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e193edd84b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e193edd84b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e193edd84b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415018ed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415018ed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193edd84b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e193edd84b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415018eda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d415018eda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d415018eda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d415018eda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d415018ed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d415018ed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d415018ed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d415018ed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14"/>
          <p:cNvGrpSpPr/>
          <p:nvPr/>
        </p:nvGrpSpPr>
        <p:grpSpPr>
          <a:xfrm>
            <a:off x="0" y="490"/>
            <a:ext cx="5153705" cy="5134399"/>
            <a:chOff x="0" y="75"/>
            <a:chExt cx="5153705" cy="5152950"/>
          </a:xfrm>
        </p:grpSpPr>
        <p:sp>
          <p:nvSpPr>
            <p:cNvPr id="57" name="Google Shape;57;p14"/>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14"/>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62" name="Google Shape;62;p14"/>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 name="Shape 64"/>
        <p:cNvGrpSpPr/>
        <p:nvPr/>
      </p:nvGrpSpPr>
      <p:grpSpPr>
        <a:xfrm>
          <a:off x="0" y="0"/>
          <a:ext cx="0" cy="0"/>
          <a:chOff x="0" y="0"/>
          <a:chExt cx="0" cy="0"/>
        </a:xfrm>
      </p:grpSpPr>
      <p:grpSp>
        <p:nvGrpSpPr>
          <p:cNvPr id="65" name="Google Shape;65;p15"/>
          <p:cNvGrpSpPr/>
          <p:nvPr/>
        </p:nvGrpSpPr>
        <p:grpSpPr>
          <a:xfrm>
            <a:off x="4406400" y="0"/>
            <a:ext cx="4737600" cy="5143065"/>
            <a:chOff x="4406400" y="0"/>
            <a:chExt cx="4737600" cy="5143065"/>
          </a:xfrm>
        </p:grpSpPr>
        <p:sp>
          <p:nvSpPr>
            <p:cNvPr id="66" name="Google Shape;66;p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15"/>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5" name="Google Shape;8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6" name="Shape 86"/>
        <p:cNvGrpSpPr/>
        <p:nvPr/>
      </p:nvGrpSpPr>
      <p:grpSpPr>
        <a:xfrm>
          <a:off x="0" y="0"/>
          <a:ext cx="0" cy="0"/>
          <a:chOff x="0" y="0"/>
          <a:chExt cx="0" cy="0"/>
        </a:xfrm>
      </p:grpSpPr>
      <p:grpSp>
        <p:nvGrpSpPr>
          <p:cNvPr id="87" name="Google Shape;87;p16"/>
          <p:cNvGrpSpPr/>
          <p:nvPr/>
        </p:nvGrpSpPr>
        <p:grpSpPr>
          <a:xfrm>
            <a:off x="0" y="381001"/>
            <a:ext cx="1037850" cy="1016287"/>
            <a:chOff x="0" y="381001"/>
            <a:chExt cx="1037850" cy="1016287"/>
          </a:xfrm>
        </p:grpSpPr>
        <p:sp>
          <p:nvSpPr>
            <p:cNvPr id="88" name="Google Shape;88;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1" name="Google Shape;91;p1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2" name="Google Shape;9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3" name="Shape 93"/>
        <p:cNvGrpSpPr/>
        <p:nvPr/>
      </p:nvGrpSpPr>
      <p:grpSpPr>
        <a:xfrm>
          <a:off x="0" y="0"/>
          <a:ext cx="0" cy="0"/>
          <a:chOff x="0" y="0"/>
          <a:chExt cx="0" cy="0"/>
        </a:xfrm>
      </p:grpSpPr>
      <p:grpSp>
        <p:nvGrpSpPr>
          <p:cNvPr id="94" name="Google Shape;94;p17"/>
          <p:cNvGrpSpPr/>
          <p:nvPr/>
        </p:nvGrpSpPr>
        <p:grpSpPr>
          <a:xfrm>
            <a:off x="0" y="381001"/>
            <a:ext cx="1037850" cy="1016287"/>
            <a:chOff x="0" y="381001"/>
            <a:chExt cx="1037850" cy="1016287"/>
          </a:xfrm>
        </p:grpSpPr>
        <p:sp>
          <p:nvSpPr>
            <p:cNvPr id="95" name="Google Shape;95;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8" name="Google Shape;98;p17"/>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9" name="Google Shape;99;p17"/>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0" name="Google Shape;10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 name="Shape 101"/>
        <p:cNvGrpSpPr/>
        <p:nvPr/>
      </p:nvGrpSpPr>
      <p:grpSpPr>
        <a:xfrm>
          <a:off x="0" y="0"/>
          <a:ext cx="0" cy="0"/>
          <a:chOff x="0" y="0"/>
          <a:chExt cx="0" cy="0"/>
        </a:xfrm>
      </p:grpSpPr>
      <p:grpSp>
        <p:nvGrpSpPr>
          <p:cNvPr id="102" name="Google Shape;102;p18"/>
          <p:cNvGrpSpPr/>
          <p:nvPr/>
        </p:nvGrpSpPr>
        <p:grpSpPr>
          <a:xfrm>
            <a:off x="0" y="381001"/>
            <a:ext cx="1037850" cy="1016287"/>
            <a:chOff x="0" y="381001"/>
            <a:chExt cx="1037850" cy="1016287"/>
          </a:xfrm>
        </p:grpSpPr>
        <p:sp>
          <p:nvSpPr>
            <p:cNvPr id="103" name="Google Shape;103;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6" name="Google Shape;10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7" name="Shape 107"/>
        <p:cNvGrpSpPr/>
        <p:nvPr/>
      </p:nvGrpSpPr>
      <p:grpSpPr>
        <a:xfrm>
          <a:off x="0" y="0"/>
          <a:ext cx="0" cy="0"/>
          <a:chOff x="0" y="0"/>
          <a:chExt cx="0" cy="0"/>
        </a:xfrm>
      </p:grpSpPr>
      <p:grpSp>
        <p:nvGrpSpPr>
          <p:cNvPr id="108" name="Google Shape;108;p19"/>
          <p:cNvGrpSpPr/>
          <p:nvPr/>
        </p:nvGrpSpPr>
        <p:grpSpPr>
          <a:xfrm>
            <a:off x="0" y="381001"/>
            <a:ext cx="1037850" cy="1016287"/>
            <a:chOff x="0" y="381001"/>
            <a:chExt cx="1037850" cy="1016287"/>
          </a:xfrm>
        </p:grpSpPr>
        <p:sp>
          <p:nvSpPr>
            <p:cNvPr id="109" name="Google Shape;109;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9"/>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2" name="Google Shape;112;p19"/>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4" name="Shape 114"/>
        <p:cNvGrpSpPr/>
        <p:nvPr/>
      </p:nvGrpSpPr>
      <p:grpSpPr>
        <a:xfrm>
          <a:off x="0" y="0"/>
          <a:ext cx="0" cy="0"/>
          <a:chOff x="0" y="0"/>
          <a:chExt cx="0" cy="0"/>
        </a:xfrm>
      </p:grpSpPr>
      <p:grpSp>
        <p:nvGrpSpPr>
          <p:cNvPr id="115" name="Google Shape;115;p20"/>
          <p:cNvGrpSpPr/>
          <p:nvPr/>
        </p:nvGrpSpPr>
        <p:grpSpPr>
          <a:xfrm>
            <a:off x="4406400" y="0"/>
            <a:ext cx="4737600" cy="5143500"/>
            <a:chOff x="4406400" y="0"/>
            <a:chExt cx="4737600" cy="5143500"/>
          </a:xfrm>
        </p:grpSpPr>
        <p:sp>
          <p:nvSpPr>
            <p:cNvPr id="116" name="Google Shape;116;p20"/>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20"/>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5" name="Google Shape;13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6" name="Shape 136"/>
        <p:cNvGrpSpPr/>
        <p:nvPr/>
      </p:nvGrpSpPr>
      <p:grpSpPr>
        <a:xfrm>
          <a:off x="0" y="0"/>
          <a:ext cx="0" cy="0"/>
          <a:chOff x="0" y="0"/>
          <a:chExt cx="0" cy="0"/>
        </a:xfrm>
      </p:grpSpPr>
      <p:grpSp>
        <p:nvGrpSpPr>
          <p:cNvPr id="137" name="Google Shape;137;p21"/>
          <p:cNvGrpSpPr/>
          <p:nvPr/>
        </p:nvGrpSpPr>
        <p:grpSpPr>
          <a:xfrm>
            <a:off x="0" y="381001"/>
            <a:ext cx="1037850" cy="1016287"/>
            <a:chOff x="0" y="381001"/>
            <a:chExt cx="1037850" cy="1016287"/>
          </a:xfrm>
        </p:grpSpPr>
        <p:sp>
          <p:nvSpPr>
            <p:cNvPr id="138" name="Google Shape;138;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21"/>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41" name="Google Shape;141;p21"/>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2" name="Google Shape;142;p21"/>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43" name="Google Shape;14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4" name="Shape 144"/>
        <p:cNvGrpSpPr/>
        <p:nvPr/>
      </p:nvGrpSpPr>
      <p:grpSpPr>
        <a:xfrm>
          <a:off x="0" y="0"/>
          <a:ext cx="0" cy="0"/>
          <a:chOff x="0" y="0"/>
          <a:chExt cx="0" cy="0"/>
        </a:xfrm>
      </p:grpSpPr>
      <p:grpSp>
        <p:nvGrpSpPr>
          <p:cNvPr id="145" name="Google Shape;145;p22"/>
          <p:cNvGrpSpPr/>
          <p:nvPr/>
        </p:nvGrpSpPr>
        <p:grpSpPr>
          <a:xfrm>
            <a:off x="0" y="4128572"/>
            <a:ext cx="698925" cy="684657"/>
            <a:chOff x="0" y="3785672"/>
            <a:chExt cx="698925" cy="684657"/>
          </a:xfrm>
        </p:grpSpPr>
        <p:sp>
          <p:nvSpPr>
            <p:cNvPr id="146" name="Google Shape;146;p22"/>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22"/>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0" name="Shape 150"/>
        <p:cNvGrpSpPr/>
        <p:nvPr/>
      </p:nvGrpSpPr>
      <p:grpSpPr>
        <a:xfrm>
          <a:off x="0" y="0"/>
          <a:ext cx="0" cy="0"/>
          <a:chOff x="0" y="0"/>
          <a:chExt cx="0" cy="0"/>
        </a:xfrm>
      </p:grpSpPr>
      <p:grpSp>
        <p:nvGrpSpPr>
          <p:cNvPr id="151" name="Google Shape;151;p23"/>
          <p:cNvGrpSpPr/>
          <p:nvPr/>
        </p:nvGrpSpPr>
        <p:grpSpPr>
          <a:xfrm>
            <a:off x="4406400" y="0"/>
            <a:ext cx="4737600" cy="5143065"/>
            <a:chOff x="4406400" y="0"/>
            <a:chExt cx="4737600" cy="5143065"/>
          </a:xfrm>
        </p:grpSpPr>
        <p:sp>
          <p:nvSpPr>
            <p:cNvPr id="152" name="Google Shape;152;p2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23"/>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71" name="Google Shape;171;p23"/>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3" name="Shape 173"/>
        <p:cNvGrpSpPr/>
        <p:nvPr/>
      </p:nvGrpSpPr>
      <p:grpSpPr>
        <a:xfrm>
          <a:off x="0" y="0"/>
          <a:ext cx="0" cy="0"/>
          <a:chOff x="0" y="0"/>
          <a:chExt cx="0" cy="0"/>
        </a:xfrm>
      </p:grpSpPr>
      <p:sp>
        <p:nvSpPr>
          <p:cNvPr id="174" name="Google Shape;17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hyperlink" Target="https://git-scm.com" TargetMode="External"/><Relationship Id="rId4" Type="http://schemas.openxmlformats.org/officeDocument/2006/relationships/hyperlink" Target="https://docs.microsoft.com/en-us/windows/wsl/install-win1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5"/>
          <p:cNvPicPr preferRelativeResize="0"/>
          <p:nvPr/>
        </p:nvPicPr>
        <p:blipFill rotWithShape="1">
          <a:blip r:embed="rId3">
            <a:alphaModFix/>
          </a:blip>
          <a:srcRect b="0" l="0" r="67844" t="0"/>
          <a:stretch/>
        </p:blipFill>
        <p:spPr>
          <a:xfrm>
            <a:off x="2702437" y="3848725"/>
            <a:ext cx="845375" cy="898250"/>
          </a:xfrm>
          <a:prstGeom prst="rect">
            <a:avLst/>
          </a:prstGeom>
          <a:noFill/>
          <a:ln>
            <a:noFill/>
          </a:ln>
        </p:spPr>
      </p:pic>
      <p:sp>
        <p:nvSpPr>
          <p:cNvPr id="180" name="Google Shape;180;p25"/>
          <p:cNvSpPr txBox="1"/>
          <p:nvPr/>
        </p:nvSpPr>
        <p:spPr>
          <a:xfrm>
            <a:off x="3359713" y="3848725"/>
            <a:ext cx="3081900" cy="18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Courier New"/>
                <a:ea typeface="Courier New"/>
                <a:cs typeface="Courier New"/>
                <a:sym typeface="Courier New"/>
              </a:rPr>
              <a:t>Uncle Engineer</a:t>
            </a:r>
            <a:endParaRPr b="1" sz="2400">
              <a:solidFill>
                <a:srgbClr val="FFFFFF"/>
              </a:solidFill>
              <a:latin typeface="Courier New"/>
              <a:ea typeface="Courier New"/>
              <a:cs typeface="Courier New"/>
              <a:sym typeface="Courier New"/>
            </a:endParaRPr>
          </a:p>
          <a:p>
            <a:pPr indent="0" lvl="0" marL="0" rtl="0" algn="ctr">
              <a:spcBef>
                <a:spcPts val="0"/>
              </a:spcBef>
              <a:spcAft>
                <a:spcPts val="0"/>
              </a:spcAft>
              <a:buNone/>
            </a:pPr>
            <a:r>
              <a:rPr b="1" lang="en" sz="1800">
                <a:solidFill>
                  <a:srgbClr val="FFFFFF"/>
                </a:solidFill>
                <a:latin typeface="Courier New"/>
                <a:ea typeface="Courier New"/>
                <a:cs typeface="Courier New"/>
                <a:sym typeface="Courier New"/>
              </a:rPr>
              <a:t>ลุงวิศวกร สอนคำนวณ</a:t>
            </a:r>
            <a:endParaRPr b="1" sz="1800">
              <a:solidFill>
                <a:srgbClr val="FFFFFF"/>
              </a:solidFill>
              <a:latin typeface="Courier New"/>
              <a:ea typeface="Courier New"/>
              <a:cs typeface="Courier New"/>
              <a:sym typeface="Courier New"/>
            </a:endParaRPr>
          </a:p>
        </p:txBody>
      </p:sp>
      <p:sp>
        <p:nvSpPr>
          <p:cNvPr id="181" name="Google Shape;181;p25"/>
          <p:cNvSpPr txBox="1"/>
          <p:nvPr/>
        </p:nvSpPr>
        <p:spPr>
          <a:xfrm>
            <a:off x="1479963" y="371450"/>
            <a:ext cx="6053700" cy="96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5100">
                <a:solidFill>
                  <a:srgbClr val="FFFFFF"/>
                </a:solidFill>
                <a:latin typeface="Lato"/>
                <a:ea typeface="Lato"/>
                <a:cs typeface="Lato"/>
                <a:sym typeface="Lato"/>
              </a:rPr>
              <a:t>Bash Command</a:t>
            </a:r>
            <a:endParaRPr b="1" sz="3600">
              <a:solidFill>
                <a:srgbClr val="FF9900"/>
              </a:solidFill>
              <a:latin typeface="Lato"/>
              <a:ea typeface="Lato"/>
              <a:cs typeface="Lato"/>
              <a:sym typeface="Lato"/>
            </a:endParaRPr>
          </a:p>
        </p:txBody>
      </p:sp>
      <p:pic>
        <p:nvPicPr>
          <p:cNvPr id="182" name="Google Shape;182;p25"/>
          <p:cNvPicPr preferRelativeResize="0"/>
          <p:nvPr/>
        </p:nvPicPr>
        <p:blipFill rotWithShape="1">
          <a:blip r:embed="rId4">
            <a:alphaModFix/>
          </a:blip>
          <a:srcRect b="10573" l="0" r="0" t="2469"/>
          <a:stretch/>
        </p:blipFill>
        <p:spPr>
          <a:xfrm>
            <a:off x="1299200" y="1397575"/>
            <a:ext cx="6398676" cy="2318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6"/>
                </a:solidFill>
                <a:latin typeface="Courier New"/>
                <a:ea typeface="Courier New"/>
                <a:cs typeface="Courier New"/>
                <a:sym typeface="Courier New"/>
              </a:rPr>
              <a:t>e</a:t>
            </a:r>
            <a:r>
              <a:rPr b="1" lang="en">
                <a:solidFill>
                  <a:schemeClr val="accent6"/>
                </a:solidFill>
                <a:latin typeface="Courier New"/>
                <a:ea typeface="Courier New"/>
                <a:cs typeface="Courier New"/>
                <a:sym typeface="Courier New"/>
              </a:rPr>
              <a:t>cho “Hello World”</a:t>
            </a:r>
            <a:endParaRPr b="1">
              <a:solidFill>
                <a:schemeClr val="accent6"/>
              </a:solidFill>
              <a:latin typeface="Courier New"/>
              <a:ea typeface="Courier New"/>
              <a:cs typeface="Courier New"/>
              <a:sym typeface="Courier New"/>
            </a:endParaRPr>
          </a:p>
        </p:txBody>
      </p:sp>
      <p:sp>
        <p:nvSpPr>
          <p:cNvPr id="234" name="Google Shape;234;p34"/>
          <p:cNvSpPr txBox="1"/>
          <p:nvPr>
            <p:ph idx="1" type="body"/>
          </p:nvPr>
        </p:nvSpPr>
        <p:spPr>
          <a:xfrm>
            <a:off x="1297500" y="127617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คำสั่งนี้ใช้สำหรับแสดงผลข้อความออกมา คล้ายๆกับคำสั่ง print ในภาษาโปรแกรมทั่วไป รวมไปถึงใช้ในการเพิ่มคำสั่งในไฟล์ ซึ่งลุงจะแนะนำหลังจากนี้</a:t>
            </a:r>
            <a:endParaRPr sz="2400"/>
          </a:p>
        </p:txBody>
      </p:sp>
      <p:pic>
        <p:nvPicPr>
          <p:cNvPr id="235" name="Google Shape;235;p34"/>
          <p:cNvPicPr preferRelativeResize="0"/>
          <p:nvPr/>
        </p:nvPicPr>
        <p:blipFill>
          <a:blip r:embed="rId3">
            <a:alphaModFix/>
          </a:blip>
          <a:stretch>
            <a:fillRect/>
          </a:stretch>
        </p:blipFill>
        <p:spPr>
          <a:xfrm>
            <a:off x="1237850" y="2888975"/>
            <a:ext cx="6506677" cy="2613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6"/>
                </a:solidFill>
                <a:latin typeface="Courier New"/>
                <a:ea typeface="Courier New"/>
                <a:cs typeface="Courier New"/>
                <a:sym typeface="Courier New"/>
              </a:rPr>
              <a:t>pwd</a:t>
            </a:r>
            <a:endParaRPr b="1">
              <a:solidFill>
                <a:schemeClr val="accent6"/>
              </a:solidFill>
              <a:latin typeface="Courier New"/>
              <a:ea typeface="Courier New"/>
              <a:cs typeface="Courier New"/>
              <a:sym typeface="Courier New"/>
            </a:endParaRPr>
          </a:p>
        </p:txBody>
      </p:sp>
      <p:sp>
        <p:nvSpPr>
          <p:cNvPr id="241" name="Google Shape;241;p3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chemeClr val="accent6"/>
                </a:solidFill>
              </a:rPr>
              <a:t>pwd </a:t>
            </a:r>
            <a:r>
              <a:rPr lang="en" sz="2400"/>
              <a:t>ใช้สำหรับแสดงผลออกมาว่า ตอนนี้เรากำลังทำงานอยู่ในโฟลเดอร์ไหน pwd ย่อมาจาก</a:t>
            </a:r>
            <a:r>
              <a:rPr lang="en" sz="2400">
                <a:solidFill>
                  <a:schemeClr val="accent6"/>
                </a:solidFill>
              </a:rPr>
              <a:t> print working directory </a:t>
            </a:r>
            <a:endParaRPr sz="2400"/>
          </a:p>
        </p:txBody>
      </p:sp>
      <p:pic>
        <p:nvPicPr>
          <p:cNvPr id="242" name="Google Shape;242;p35"/>
          <p:cNvPicPr preferRelativeResize="0"/>
          <p:nvPr/>
        </p:nvPicPr>
        <p:blipFill>
          <a:blip r:embed="rId3">
            <a:alphaModFix/>
          </a:blip>
          <a:stretch>
            <a:fillRect/>
          </a:stretch>
        </p:blipFill>
        <p:spPr>
          <a:xfrm>
            <a:off x="837050" y="2945275"/>
            <a:ext cx="6202801" cy="2254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6"/>
                </a:solidFill>
                <a:latin typeface="Courier New"/>
                <a:ea typeface="Courier New"/>
                <a:cs typeface="Courier New"/>
                <a:sym typeface="Courier New"/>
              </a:rPr>
              <a:t>cd</a:t>
            </a:r>
            <a:endParaRPr b="1">
              <a:solidFill>
                <a:schemeClr val="accent6"/>
              </a:solidFill>
              <a:latin typeface="Courier New"/>
              <a:ea typeface="Courier New"/>
              <a:cs typeface="Courier New"/>
              <a:sym typeface="Courier New"/>
            </a:endParaRPr>
          </a:p>
        </p:txBody>
      </p:sp>
      <p:sp>
        <p:nvSpPr>
          <p:cNvPr id="248" name="Google Shape;248;p36"/>
          <p:cNvSpPr txBox="1"/>
          <p:nvPr>
            <p:ph idx="1" type="body"/>
          </p:nvPr>
        </p:nvSpPr>
        <p:spPr>
          <a:xfrm>
            <a:off x="1297500" y="10326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accent6"/>
                </a:solidFill>
              </a:rPr>
              <a:t>cd</a:t>
            </a:r>
            <a:r>
              <a:rPr lang="en" sz="2000">
                <a:solidFill>
                  <a:schemeClr val="accent6"/>
                </a:solidFill>
              </a:rPr>
              <a:t> </a:t>
            </a:r>
            <a:r>
              <a:rPr lang="en" sz="2000"/>
              <a:t>ใช้สำหรับการเปลี่ยนตำแหน่งโฟลเดอร์ อธิบายง่ายๆคือ การเข้าไปในโฟลเดอร์ที่เราต้องการ cd ย่อมาจาก </a:t>
            </a:r>
            <a:r>
              <a:rPr lang="en" sz="2000">
                <a:solidFill>
                  <a:schemeClr val="accent6"/>
                </a:solidFill>
              </a:rPr>
              <a:t>change directory </a:t>
            </a:r>
            <a:r>
              <a:rPr lang="en" sz="2000"/>
              <a:t>ถ้าต้องการย้อนหลับให้ใช้ </a:t>
            </a:r>
            <a:r>
              <a:rPr lang="en" sz="2000">
                <a:solidFill>
                  <a:schemeClr val="accent6"/>
                </a:solidFill>
              </a:rPr>
              <a:t>cd ..</a:t>
            </a:r>
            <a:r>
              <a:rPr lang="en" sz="2000"/>
              <a:t> (ซีดีวรรคจุดจุด)</a:t>
            </a:r>
            <a:br>
              <a:rPr lang="en" sz="2000"/>
            </a:br>
            <a:r>
              <a:rPr lang="en" sz="2000"/>
              <a:t>เช่น	</a:t>
            </a:r>
            <a:r>
              <a:rPr lang="en" sz="2000">
                <a:solidFill>
                  <a:schemeClr val="accent6"/>
                </a:solidFill>
              </a:rPr>
              <a:t>cd /Desktop</a:t>
            </a:r>
            <a:br>
              <a:rPr lang="en" sz="2000">
                <a:solidFill>
                  <a:schemeClr val="accent6"/>
                </a:solidFill>
              </a:rPr>
            </a:br>
            <a:r>
              <a:rPr lang="en" sz="2000">
                <a:solidFill>
                  <a:schemeClr val="accent6"/>
                </a:solidFill>
              </a:rPr>
              <a:t>	cd /Users/uncleengineer/Desktop</a:t>
            </a:r>
            <a:endParaRPr sz="2000">
              <a:solidFill>
                <a:schemeClr val="accent6"/>
              </a:solidFill>
            </a:endParaRPr>
          </a:p>
        </p:txBody>
      </p:sp>
      <p:pic>
        <p:nvPicPr>
          <p:cNvPr id="249" name="Google Shape;249;p36"/>
          <p:cNvPicPr preferRelativeResize="0"/>
          <p:nvPr/>
        </p:nvPicPr>
        <p:blipFill>
          <a:blip r:embed="rId3">
            <a:alphaModFix/>
          </a:blip>
          <a:stretch>
            <a:fillRect/>
          </a:stretch>
        </p:blipFill>
        <p:spPr>
          <a:xfrm>
            <a:off x="1240150" y="2986525"/>
            <a:ext cx="6073801" cy="2207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6"/>
                </a:solidFill>
                <a:latin typeface="Courier New"/>
                <a:ea typeface="Courier New"/>
                <a:cs typeface="Courier New"/>
                <a:sym typeface="Courier New"/>
              </a:rPr>
              <a:t>mkdir</a:t>
            </a:r>
            <a:endParaRPr b="1">
              <a:solidFill>
                <a:schemeClr val="accent6"/>
              </a:solidFill>
              <a:latin typeface="Courier New"/>
              <a:ea typeface="Courier New"/>
              <a:cs typeface="Courier New"/>
              <a:sym typeface="Courier New"/>
            </a:endParaRPr>
          </a:p>
        </p:txBody>
      </p:sp>
      <p:sp>
        <p:nvSpPr>
          <p:cNvPr id="255" name="Google Shape;255;p37"/>
          <p:cNvSpPr txBox="1"/>
          <p:nvPr>
            <p:ph idx="1" type="body"/>
          </p:nvPr>
        </p:nvSpPr>
        <p:spPr>
          <a:xfrm>
            <a:off x="1297500" y="12612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6"/>
                </a:solidFill>
              </a:rPr>
              <a:t>mkdir</a:t>
            </a:r>
            <a:r>
              <a:rPr lang="en" sz="2000">
                <a:solidFill>
                  <a:schemeClr val="accent6"/>
                </a:solidFill>
              </a:rPr>
              <a:t> </a:t>
            </a:r>
            <a:r>
              <a:rPr lang="en" sz="2000"/>
              <a:t>ใช้สำหรับสร้างโฟลเดอร์ใหม่</a:t>
            </a:r>
            <a:endParaRPr sz="2000"/>
          </a:p>
          <a:p>
            <a:pPr indent="0" lvl="0" marL="0" rtl="0" algn="l">
              <a:spcBef>
                <a:spcPts val="1600"/>
              </a:spcBef>
              <a:spcAft>
                <a:spcPts val="1600"/>
              </a:spcAft>
              <a:buNone/>
            </a:pPr>
            <a:r>
              <a:rPr lang="en" sz="2000"/>
              <a:t> เช่น </a:t>
            </a:r>
            <a:r>
              <a:rPr lang="en" sz="2000">
                <a:solidFill>
                  <a:schemeClr val="accent6"/>
                </a:solidFill>
              </a:rPr>
              <a:t>mkdir bashcommand</a:t>
            </a:r>
            <a:r>
              <a:rPr lang="en" sz="2000"/>
              <a:t> ถ้าต้องการสร้างโฟลเดอร์ที่มีเว้นวรรค ต้องมี “” คร่อม เช่น </a:t>
            </a:r>
            <a:r>
              <a:rPr lang="en" sz="2000">
                <a:solidFill>
                  <a:schemeClr val="accent6"/>
                </a:solidFill>
              </a:rPr>
              <a:t>mkdir “bash command”</a:t>
            </a:r>
            <a:endParaRPr sz="2000">
              <a:solidFill>
                <a:schemeClr val="accent6"/>
              </a:solidFill>
            </a:endParaRPr>
          </a:p>
        </p:txBody>
      </p:sp>
      <p:pic>
        <p:nvPicPr>
          <p:cNvPr id="256" name="Google Shape;256;p37"/>
          <p:cNvPicPr preferRelativeResize="0"/>
          <p:nvPr/>
        </p:nvPicPr>
        <p:blipFill>
          <a:blip r:embed="rId3">
            <a:alphaModFix/>
          </a:blip>
          <a:stretch>
            <a:fillRect/>
          </a:stretch>
        </p:blipFill>
        <p:spPr>
          <a:xfrm>
            <a:off x="1570675" y="2772650"/>
            <a:ext cx="5815824" cy="2114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6"/>
                </a:solidFill>
                <a:latin typeface="Courier New"/>
                <a:ea typeface="Courier New"/>
                <a:cs typeface="Courier New"/>
                <a:sym typeface="Courier New"/>
              </a:rPr>
              <a:t>touch</a:t>
            </a:r>
            <a:endParaRPr b="1">
              <a:solidFill>
                <a:schemeClr val="accent6"/>
              </a:solidFill>
              <a:latin typeface="Courier New"/>
              <a:ea typeface="Courier New"/>
              <a:cs typeface="Courier New"/>
              <a:sym typeface="Courier New"/>
            </a:endParaRPr>
          </a:p>
        </p:txBody>
      </p:sp>
      <p:sp>
        <p:nvSpPr>
          <p:cNvPr id="262" name="Google Shape;262;p38"/>
          <p:cNvSpPr txBox="1"/>
          <p:nvPr>
            <p:ph idx="1" type="body"/>
          </p:nvPr>
        </p:nvSpPr>
        <p:spPr>
          <a:xfrm>
            <a:off x="1297500" y="12612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6"/>
                </a:solidFill>
              </a:rPr>
              <a:t>touch</a:t>
            </a:r>
            <a:r>
              <a:rPr lang="en" sz="2000">
                <a:solidFill>
                  <a:schemeClr val="accent6"/>
                </a:solidFill>
              </a:rPr>
              <a:t> </a:t>
            </a:r>
            <a:r>
              <a:rPr lang="en" sz="2000"/>
              <a:t>ใช้สำหรับสร้างไฟล์ใหม่</a:t>
            </a:r>
            <a:endParaRPr sz="2000"/>
          </a:p>
          <a:p>
            <a:pPr indent="0" lvl="0" marL="0" rtl="0" algn="l">
              <a:spcBef>
                <a:spcPts val="1600"/>
              </a:spcBef>
              <a:spcAft>
                <a:spcPts val="1600"/>
              </a:spcAft>
              <a:buNone/>
            </a:pPr>
            <a:r>
              <a:rPr lang="en" sz="2000"/>
              <a:t> เช่น </a:t>
            </a:r>
            <a:r>
              <a:rPr lang="en" sz="2000">
                <a:solidFill>
                  <a:schemeClr val="accent6"/>
                </a:solidFill>
              </a:rPr>
              <a:t>touch hello.txt</a:t>
            </a:r>
            <a:r>
              <a:rPr lang="en" sz="2000"/>
              <a:t> ใช้คำสั่ง touch &lt;ตามด้วยชื่อไฟล์พร้อมนามสกุลไฟล์&gt; </a:t>
            </a:r>
            <a:endParaRPr sz="2000">
              <a:solidFill>
                <a:schemeClr val="accent6"/>
              </a:solidFill>
            </a:endParaRPr>
          </a:p>
        </p:txBody>
      </p:sp>
      <p:pic>
        <p:nvPicPr>
          <p:cNvPr id="263" name="Google Shape;263;p38"/>
          <p:cNvPicPr preferRelativeResize="0"/>
          <p:nvPr/>
        </p:nvPicPr>
        <p:blipFill>
          <a:blip r:embed="rId3">
            <a:alphaModFix/>
          </a:blip>
          <a:stretch>
            <a:fillRect/>
          </a:stretch>
        </p:blipFill>
        <p:spPr>
          <a:xfrm>
            <a:off x="1600200" y="2688475"/>
            <a:ext cx="5489249" cy="1995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6"/>
                </a:solidFill>
                <a:latin typeface="Courier New"/>
                <a:ea typeface="Courier New"/>
                <a:cs typeface="Courier New"/>
                <a:sym typeface="Courier New"/>
              </a:rPr>
              <a:t>ls (แอลเอส)  </a:t>
            </a:r>
            <a:endParaRPr b="1">
              <a:solidFill>
                <a:schemeClr val="accent6"/>
              </a:solidFill>
              <a:latin typeface="Courier New"/>
              <a:ea typeface="Courier New"/>
              <a:cs typeface="Courier New"/>
              <a:sym typeface="Courier New"/>
            </a:endParaRPr>
          </a:p>
        </p:txBody>
      </p:sp>
      <p:sp>
        <p:nvSpPr>
          <p:cNvPr id="269" name="Google Shape;269;p39"/>
          <p:cNvSpPr txBox="1"/>
          <p:nvPr>
            <p:ph idx="1" type="body"/>
          </p:nvPr>
        </p:nvSpPr>
        <p:spPr>
          <a:xfrm>
            <a:off x="1297500" y="12612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accent6"/>
                </a:solidFill>
              </a:rPr>
              <a:t>ls</a:t>
            </a:r>
            <a:r>
              <a:rPr lang="en" sz="2000">
                <a:solidFill>
                  <a:schemeClr val="accent6"/>
                </a:solidFill>
              </a:rPr>
              <a:t> </a:t>
            </a:r>
            <a:r>
              <a:rPr lang="en" sz="2000"/>
              <a:t>ใช้สำหรับเช็คว่าในโฟลเดอร์ที่อยู่ตอนนี้ มีไฟล์หรือโฟลเดอร์อะไรบ้าง? ls ย่อมาจาก list หากต้องการแสดงโฟลเดอร์ที่ซ่อนอยู่ด้วย ให้ใช้คำสั่ง </a:t>
            </a:r>
            <a:r>
              <a:rPr lang="en" sz="2000">
                <a:solidFill>
                  <a:schemeClr val="accent6"/>
                </a:solidFill>
              </a:rPr>
              <a:t>ls -a </a:t>
            </a:r>
            <a:endParaRPr sz="2000">
              <a:solidFill>
                <a:schemeClr val="accent6"/>
              </a:solidFill>
            </a:endParaRPr>
          </a:p>
        </p:txBody>
      </p:sp>
      <p:pic>
        <p:nvPicPr>
          <p:cNvPr id="270" name="Google Shape;270;p39"/>
          <p:cNvPicPr preferRelativeResize="0"/>
          <p:nvPr/>
        </p:nvPicPr>
        <p:blipFill>
          <a:blip r:embed="rId3">
            <a:alphaModFix/>
          </a:blip>
          <a:stretch>
            <a:fillRect/>
          </a:stretch>
        </p:blipFill>
        <p:spPr>
          <a:xfrm>
            <a:off x="1297500" y="2615825"/>
            <a:ext cx="5936749" cy="2157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6"/>
                </a:solidFill>
                <a:latin typeface="Courier New"/>
                <a:ea typeface="Courier New"/>
                <a:cs typeface="Courier New"/>
                <a:sym typeface="Courier New"/>
              </a:rPr>
              <a:t>cat</a:t>
            </a:r>
            <a:endParaRPr b="1">
              <a:solidFill>
                <a:schemeClr val="accent6"/>
              </a:solidFill>
              <a:latin typeface="Courier New"/>
              <a:ea typeface="Courier New"/>
              <a:cs typeface="Courier New"/>
              <a:sym typeface="Courier New"/>
            </a:endParaRPr>
          </a:p>
        </p:txBody>
      </p:sp>
      <p:sp>
        <p:nvSpPr>
          <p:cNvPr id="276" name="Google Shape;276;p40"/>
          <p:cNvSpPr txBox="1"/>
          <p:nvPr>
            <p:ph idx="1" type="body"/>
          </p:nvPr>
        </p:nvSpPr>
        <p:spPr>
          <a:xfrm>
            <a:off x="1297500" y="12612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6"/>
                </a:solidFill>
              </a:rPr>
              <a:t>cat myname.txt</a:t>
            </a:r>
            <a:endParaRPr sz="2000">
              <a:solidFill>
                <a:schemeClr val="accent6"/>
              </a:solidFill>
            </a:endParaRPr>
          </a:p>
          <a:p>
            <a:pPr indent="0" lvl="0" marL="0" rtl="0" algn="l">
              <a:spcBef>
                <a:spcPts val="1600"/>
              </a:spcBef>
              <a:spcAft>
                <a:spcPts val="1600"/>
              </a:spcAft>
              <a:buNone/>
            </a:pPr>
            <a:r>
              <a:rPr lang="en" sz="2000"/>
              <a:t>คำสั่งสำหรับโชว์ไฟล์ว่ามีคอนเทนท์อะไรบ้าง? อธิบายง่ายๆคือใช้ print ไฟล์ออกมา </a:t>
            </a:r>
            <a:endParaRPr sz="2000"/>
          </a:p>
        </p:txBody>
      </p:sp>
      <p:pic>
        <p:nvPicPr>
          <p:cNvPr id="277" name="Google Shape;277;p40"/>
          <p:cNvPicPr preferRelativeResize="0"/>
          <p:nvPr/>
        </p:nvPicPr>
        <p:blipFill>
          <a:blip r:embed="rId3">
            <a:alphaModFix/>
          </a:blip>
          <a:stretch>
            <a:fillRect/>
          </a:stretch>
        </p:blipFill>
        <p:spPr>
          <a:xfrm>
            <a:off x="1263175" y="2841172"/>
            <a:ext cx="6218726" cy="2385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6"/>
                </a:solidFill>
                <a:latin typeface="Courier New"/>
                <a:ea typeface="Courier New"/>
                <a:cs typeface="Courier New"/>
                <a:sym typeface="Courier New"/>
              </a:rPr>
              <a:t>echo &gt; / echo &gt;&gt; ?</a:t>
            </a:r>
            <a:endParaRPr b="1">
              <a:solidFill>
                <a:schemeClr val="accent6"/>
              </a:solidFill>
              <a:latin typeface="Courier New"/>
              <a:ea typeface="Courier New"/>
              <a:cs typeface="Courier New"/>
              <a:sym typeface="Courier New"/>
            </a:endParaRPr>
          </a:p>
        </p:txBody>
      </p:sp>
      <p:sp>
        <p:nvSpPr>
          <p:cNvPr id="283" name="Google Shape;283;p41"/>
          <p:cNvSpPr txBox="1"/>
          <p:nvPr>
            <p:ph idx="1" type="body"/>
          </p:nvPr>
        </p:nvSpPr>
        <p:spPr>
          <a:xfrm>
            <a:off x="1297500" y="12612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6"/>
                </a:solidFill>
              </a:rPr>
              <a:t>echo “My name is Loong” &gt; myname.txt   </a:t>
            </a:r>
            <a:endParaRPr sz="1600">
              <a:solidFill>
                <a:schemeClr val="accent6"/>
              </a:solidFill>
            </a:endParaRPr>
          </a:p>
          <a:p>
            <a:pPr indent="0" lvl="0" marL="0" rtl="0" algn="l">
              <a:spcBef>
                <a:spcPts val="1600"/>
              </a:spcBef>
              <a:spcAft>
                <a:spcPts val="0"/>
              </a:spcAft>
              <a:buNone/>
            </a:pPr>
            <a:r>
              <a:rPr lang="en" sz="1600"/>
              <a:t>เขียนข้อความแบบ replace ใส่เข้าไปในไฟล์ myname.txt</a:t>
            </a:r>
            <a:endParaRPr sz="1600"/>
          </a:p>
          <a:p>
            <a:pPr indent="0" lvl="0" marL="0" rtl="0" algn="l">
              <a:spcBef>
                <a:spcPts val="1600"/>
              </a:spcBef>
              <a:spcAft>
                <a:spcPts val="0"/>
              </a:spcAft>
              <a:buNone/>
            </a:pPr>
            <a:r>
              <a:rPr lang="en" sz="1600">
                <a:solidFill>
                  <a:schemeClr val="accent6"/>
                </a:solidFill>
              </a:rPr>
              <a:t>echo “My name is Loong” &gt;&gt; myname.txt   </a:t>
            </a:r>
            <a:endParaRPr sz="1600">
              <a:solidFill>
                <a:schemeClr val="accent6"/>
              </a:solidFill>
            </a:endParaRPr>
          </a:p>
          <a:p>
            <a:pPr indent="0" lvl="0" marL="0" rtl="0" algn="l">
              <a:spcBef>
                <a:spcPts val="1600"/>
              </a:spcBef>
              <a:spcAft>
                <a:spcPts val="1600"/>
              </a:spcAft>
              <a:buNone/>
            </a:pPr>
            <a:r>
              <a:rPr lang="en" sz="1600"/>
              <a:t>เขียนข้อความแบบ append ใส่ต่อจากเดิมเข้าไปในไฟล์ myname.txt</a:t>
            </a:r>
            <a:endParaRPr sz="1600"/>
          </a:p>
        </p:txBody>
      </p:sp>
      <p:pic>
        <p:nvPicPr>
          <p:cNvPr id="284" name="Google Shape;284;p41"/>
          <p:cNvPicPr preferRelativeResize="0"/>
          <p:nvPr/>
        </p:nvPicPr>
        <p:blipFill>
          <a:blip r:embed="rId3">
            <a:alphaModFix/>
          </a:blip>
          <a:stretch>
            <a:fillRect/>
          </a:stretch>
        </p:blipFill>
        <p:spPr>
          <a:xfrm>
            <a:off x="1285000" y="3040003"/>
            <a:ext cx="5852801" cy="2351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6"/>
                </a:solidFill>
                <a:latin typeface="Courier New"/>
                <a:ea typeface="Courier New"/>
                <a:cs typeface="Courier New"/>
                <a:sym typeface="Courier New"/>
              </a:rPr>
              <a:t>rm</a:t>
            </a:r>
            <a:r>
              <a:rPr b="1" lang="en">
                <a:solidFill>
                  <a:schemeClr val="accent6"/>
                </a:solidFill>
                <a:latin typeface="Courier New"/>
                <a:ea typeface="Courier New"/>
                <a:cs typeface="Courier New"/>
                <a:sym typeface="Courier New"/>
              </a:rPr>
              <a:t> / rm -r </a:t>
            </a:r>
            <a:endParaRPr b="1">
              <a:solidFill>
                <a:schemeClr val="accent6"/>
              </a:solidFill>
              <a:latin typeface="Courier New"/>
              <a:ea typeface="Courier New"/>
              <a:cs typeface="Courier New"/>
              <a:sym typeface="Courier New"/>
            </a:endParaRPr>
          </a:p>
        </p:txBody>
      </p:sp>
      <p:sp>
        <p:nvSpPr>
          <p:cNvPr id="290" name="Google Shape;290;p42"/>
          <p:cNvSpPr txBox="1"/>
          <p:nvPr>
            <p:ph idx="1" type="body"/>
          </p:nvPr>
        </p:nvSpPr>
        <p:spPr>
          <a:xfrm>
            <a:off x="1297500" y="12612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6"/>
                </a:solidFill>
              </a:rPr>
              <a:t>rm myname.txt </a:t>
            </a:r>
            <a:endParaRPr sz="1800">
              <a:solidFill>
                <a:schemeClr val="accent6"/>
              </a:solidFill>
            </a:endParaRPr>
          </a:p>
          <a:p>
            <a:pPr indent="0" lvl="0" marL="0" rtl="0" algn="l">
              <a:spcBef>
                <a:spcPts val="1600"/>
              </a:spcBef>
              <a:spcAft>
                <a:spcPts val="0"/>
              </a:spcAft>
              <a:buNone/>
            </a:pPr>
            <a:r>
              <a:rPr b="1" lang="en" sz="1800"/>
              <a:t>ลบไฟล์ myname.txt</a:t>
            </a:r>
            <a:endParaRPr sz="1800"/>
          </a:p>
          <a:p>
            <a:pPr indent="0" lvl="0" marL="0" rtl="0" algn="l">
              <a:spcBef>
                <a:spcPts val="1600"/>
              </a:spcBef>
              <a:spcAft>
                <a:spcPts val="0"/>
              </a:spcAft>
              <a:buNone/>
            </a:pPr>
            <a:r>
              <a:rPr lang="en" sz="1800">
                <a:solidFill>
                  <a:schemeClr val="accent6"/>
                </a:solidFill>
              </a:rPr>
              <a:t>rm -r myfolder</a:t>
            </a:r>
            <a:endParaRPr sz="1800">
              <a:solidFill>
                <a:schemeClr val="accent6"/>
              </a:solidFill>
            </a:endParaRPr>
          </a:p>
          <a:p>
            <a:pPr indent="0" lvl="0" marL="0" rtl="0" algn="l">
              <a:spcBef>
                <a:spcPts val="1600"/>
              </a:spcBef>
              <a:spcAft>
                <a:spcPts val="1600"/>
              </a:spcAft>
              <a:buNone/>
            </a:pPr>
            <a:r>
              <a:rPr b="1" lang="en" sz="1800"/>
              <a:t>ลบโฟลเดอร์ myfolder</a:t>
            </a:r>
            <a:endParaRPr b="1" sz="1800"/>
          </a:p>
        </p:txBody>
      </p:sp>
      <p:pic>
        <p:nvPicPr>
          <p:cNvPr id="291" name="Google Shape;291;p42"/>
          <p:cNvPicPr preferRelativeResize="0"/>
          <p:nvPr/>
        </p:nvPicPr>
        <p:blipFill>
          <a:blip r:embed="rId3">
            <a:alphaModFix/>
          </a:blip>
          <a:stretch>
            <a:fillRect/>
          </a:stretch>
        </p:blipFill>
        <p:spPr>
          <a:xfrm>
            <a:off x="1121625" y="2952753"/>
            <a:ext cx="6476251" cy="2601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3289300" lvl="0" marL="0" rtl="0" algn="l">
              <a:lnSpc>
                <a:spcPct val="115000"/>
              </a:lnSpc>
              <a:spcBef>
                <a:spcPts val="0"/>
              </a:spcBef>
              <a:spcAft>
                <a:spcPts val="0"/>
              </a:spcAft>
              <a:buNone/>
            </a:pPr>
            <a:r>
              <a:rPr lang="en" sz="850">
                <a:solidFill>
                  <a:srgbClr val="000000"/>
                </a:solidFill>
                <a:latin typeface="Arial"/>
                <a:ea typeface="Arial"/>
                <a:cs typeface="Arial"/>
                <a:sym typeface="Arial"/>
              </a:rPr>
              <a:t>ls -l &gt; ls-output.txt</a:t>
            </a:r>
            <a:endParaRPr sz="850">
              <a:solidFill>
                <a:srgbClr val="000000"/>
              </a:solidFill>
              <a:latin typeface="Arial"/>
              <a:ea typeface="Arial"/>
              <a:cs typeface="Arial"/>
              <a:sym typeface="Arial"/>
            </a:endParaRPr>
          </a:p>
          <a:p>
            <a:pPr indent="3289300" lvl="0" marL="0" rtl="0" algn="l">
              <a:lnSpc>
                <a:spcPct val="115000"/>
              </a:lnSpc>
              <a:spcBef>
                <a:spcPts val="0"/>
              </a:spcBef>
              <a:spcAft>
                <a:spcPts val="0"/>
              </a:spcAft>
              <a:buNone/>
            </a:pPr>
            <a:r>
              <a:rPr lang="en" sz="850">
                <a:solidFill>
                  <a:srgbClr val="000000"/>
                </a:solidFill>
                <a:latin typeface="Arial"/>
                <a:ea typeface="Arial"/>
                <a:cs typeface="Arial"/>
                <a:sym typeface="Arial"/>
              </a:rPr>
              <a:t>ls -l &gt; ls-output.txt</a:t>
            </a:r>
            <a:endParaRPr sz="850">
              <a:solidFill>
                <a:srgbClr val="000000"/>
              </a:solidFill>
              <a:latin typeface="Arial"/>
              <a:ea typeface="Arial"/>
              <a:cs typeface="Arial"/>
              <a:sym typeface="Arial"/>
            </a:endParaRPr>
          </a:p>
          <a:p>
            <a:pPr indent="0" lvl="0" marL="0" rtl="0" algn="l">
              <a:spcBef>
                <a:spcPts val="0"/>
              </a:spcBef>
              <a:spcAft>
                <a:spcPts val="0"/>
              </a:spcAft>
              <a:buNone/>
            </a:pPr>
            <a:r>
              <a:rPr b="1" lang="en">
                <a:solidFill>
                  <a:schemeClr val="accent6"/>
                </a:solidFill>
                <a:latin typeface="Courier New"/>
                <a:ea typeface="Courier New"/>
                <a:cs typeface="Courier New"/>
                <a:sym typeface="Courier New"/>
              </a:rPr>
              <a:t>ls -l &gt; ls-output.txt</a:t>
            </a:r>
            <a:endParaRPr b="1">
              <a:solidFill>
                <a:schemeClr val="accent6"/>
              </a:solidFill>
              <a:latin typeface="Courier New"/>
              <a:ea typeface="Courier New"/>
              <a:cs typeface="Courier New"/>
              <a:sym typeface="Courier New"/>
            </a:endParaRPr>
          </a:p>
        </p:txBody>
      </p:sp>
      <p:sp>
        <p:nvSpPr>
          <p:cNvPr id="297" name="Google Shape;297;p43"/>
          <p:cNvSpPr txBox="1"/>
          <p:nvPr>
            <p:ph idx="1" type="body"/>
          </p:nvPr>
        </p:nvSpPr>
        <p:spPr>
          <a:xfrm>
            <a:off x="1297500" y="12612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เช็คว่ามีไฟล์อะไรบ้างแล้วส่งไปสร้างไฟล์ ls-output.txt</a:t>
            </a:r>
            <a:endParaRPr sz="2000"/>
          </a:p>
        </p:txBody>
      </p:sp>
      <p:pic>
        <p:nvPicPr>
          <p:cNvPr id="298" name="Google Shape;298;p43"/>
          <p:cNvPicPr preferRelativeResize="0"/>
          <p:nvPr/>
        </p:nvPicPr>
        <p:blipFill>
          <a:blip r:embed="rId3">
            <a:alphaModFix/>
          </a:blip>
          <a:stretch>
            <a:fillRect/>
          </a:stretch>
        </p:blipFill>
        <p:spPr>
          <a:xfrm>
            <a:off x="961313" y="1786627"/>
            <a:ext cx="6764175" cy="3404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563875" y="437375"/>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 …..Loong โบราณจังเลย 5555</a:t>
            </a:r>
            <a:endParaRPr/>
          </a:p>
        </p:txBody>
      </p:sp>
      <p:pic>
        <p:nvPicPr>
          <p:cNvPr id="188" name="Google Shape;188;p26"/>
          <p:cNvPicPr preferRelativeResize="0"/>
          <p:nvPr/>
        </p:nvPicPr>
        <p:blipFill>
          <a:blip r:embed="rId3">
            <a:alphaModFix/>
          </a:blip>
          <a:stretch>
            <a:fillRect/>
          </a:stretch>
        </p:blipFill>
        <p:spPr>
          <a:xfrm>
            <a:off x="1455725" y="1046675"/>
            <a:ext cx="5878450" cy="43236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6"/>
                </a:solidFill>
                <a:latin typeface="Courier New"/>
                <a:ea typeface="Courier New"/>
                <a:cs typeface="Courier New"/>
                <a:sym typeface="Courier New"/>
              </a:rPr>
              <a:t>less longfile.py</a:t>
            </a:r>
            <a:endParaRPr b="1">
              <a:solidFill>
                <a:schemeClr val="accent6"/>
              </a:solidFill>
              <a:latin typeface="Courier New"/>
              <a:ea typeface="Courier New"/>
              <a:cs typeface="Courier New"/>
              <a:sym typeface="Courier New"/>
            </a:endParaRPr>
          </a:p>
        </p:txBody>
      </p:sp>
      <p:sp>
        <p:nvSpPr>
          <p:cNvPr id="304" name="Google Shape;304;p44"/>
          <p:cNvSpPr txBox="1"/>
          <p:nvPr>
            <p:ph idx="1" type="body"/>
          </p:nvPr>
        </p:nvSpPr>
        <p:spPr>
          <a:xfrm>
            <a:off x="1297500" y="12612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less ใช้สำหรับดูไฟล์ที่ยาวหล</a:t>
            </a:r>
            <a:r>
              <a:rPr lang="en" sz="2000"/>
              <a:t>า</a:t>
            </a:r>
            <a:r>
              <a:rPr lang="en" sz="2000"/>
              <a:t>ยหน้า กด</a:t>
            </a:r>
            <a:r>
              <a:rPr lang="en" sz="2000">
                <a:solidFill>
                  <a:schemeClr val="accent6"/>
                </a:solidFill>
              </a:rPr>
              <a:t> f </a:t>
            </a:r>
            <a:r>
              <a:rPr lang="en" sz="2000"/>
              <a:t>สำหรับไปหน้าถัดไป กด </a:t>
            </a:r>
            <a:r>
              <a:rPr lang="en" sz="2000">
                <a:solidFill>
                  <a:schemeClr val="accent6"/>
                </a:solidFill>
              </a:rPr>
              <a:t>b</a:t>
            </a:r>
            <a:r>
              <a:rPr lang="en" sz="2000"/>
              <a:t> เพื่อถอยหลังกลับ กด </a:t>
            </a:r>
            <a:r>
              <a:rPr lang="en" sz="2000">
                <a:solidFill>
                  <a:schemeClr val="accent6"/>
                </a:solidFill>
              </a:rPr>
              <a:t>ลูกศรขึ้นลง</a:t>
            </a:r>
            <a:r>
              <a:rPr lang="en" sz="2000"/>
              <a:t>ทีละบรรทัด กด</a:t>
            </a:r>
            <a:r>
              <a:rPr lang="en" sz="2000">
                <a:solidFill>
                  <a:schemeClr val="accent6"/>
                </a:solidFill>
              </a:rPr>
              <a:t> q</a:t>
            </a:r>
            <a:r>
              <a:rPr lang="en" sz="2000"/>
              <a:t> เพื่อออก</a:t>
            </a:r>
            <a:endParaRPr sz="2000"/>
          </a:p>
        </p:txBody>
      </p:sp>
      <p:pic>
        <p:nvPicPr>
          <p:cNvPr id="305" name="Google Shape;305;p44"/>
          <p:cNvPicPr preferRelativeResize="0"/>
          <p:nvPr/>
        </p:nvPicPr>
        <p:blipFill>
          <a:blip r:embed="rId3">
            <a:alphaModFix/>
          </a:blip>
          <a:stretch>
            <a:fillRect/>
          </a:stretch>
        </p:blipFill>
        <p:spPr>
          <a:xfrm>
            <a:off x="1602300" y="2319349"/>
            <a:ext cx="5534300" cy="2689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3289300" lvl="0" marL="0" rtl="0" algn="l">
              <a:lnSpc>
                <a:spcPct val="115000"/>
              </a:lnSpc>
              <a:spcBef>
                <a:spcPts val="0"/>
              </a:spcBef>
              <a:spcAft>
                <a:spcPts val="0"/>
              </a:spcAft>
              <a:buNone/>
            </a:pPr>
            <a:r>
              <a:rPr lang="en" sz="850">
                <a:solidFill>
                  <a:srgbClr val="000000"/>
                </a:solidFill>
                <a:latin typeface="Arial"/>
                <a:ea typeface="Arial"/>
                <a:cs typeface="Arial"/>
                <a:sym typeface="Arial"/>
              </a:rPr>
              <a:t>ls -l &gt; ls-output.txt</a:t>
            </a:r>
            <a:endParaRPr sz="850">
              <a:solidFill>
                <a:srgbClr val="000000"/>
              </a:solidFill>
              <a:latin typeface="Arial"/>
              <a:ea typeface="Arial"/>
              <a:cs typeface="Arial"/>
              <a:sym typeface="Arial"/>
            </a:endParaRPr>
          </a:p>
          <a:p>
            <a:pPr indent="3289300" lvl="0" marL="0" rtl="0" algn="l">
              <a:lnSpc>
                <a:spcPct val="115000"/>
              </a:lnSpc>
              <a:spcBef>
                <a:spcPts val="0"/>
              </a:spcBef>
              <a:spcAft>
                <a:spcPts val="0"/>
              </a:spcAft>
              <a:buNone/>
            </a:pPr>
            <a:r>
              <a:rPr lang="en" sz="850">
                <a:solidFill>
                  <a:srgbClr val="000000"/>
                </a:solidFill>
                <a:latin typeface="Arial"/>
                <a:ea typeface="Arial"/>
                <a:cs typeface="Arial"/>
                <a:sym typeface="Arial"/>
              </a:rPr>
              <a:t>ls -l &gt; ls-output.txt</a:t>
            </a:r>
            <a:endParaRPr sz="850">
              <a:solidFill>
                <a:srgbClr val="000000"/>
              </a:solidFill>
              <a:latin typeface="Arial"/>
              <a:ea typeface="Arial"/>
              <a:cs typeface="Arial"/>
              <a:sym typeface="Arial"/>
            </a:endParaRPr>
          </a:p>
          <a:p>
            <a:pPr indent="0" lvl="0" marL="0" rtl="0" algn="l">
              <a:spcBef>
                <a:spcPts val="0"/>
              </a:spcBef>
              <a:spcAft>
                <a:spcPts val="0"/>
              </a:spcAft>
              <a:buNone/>
            </a:pPr>
            <a:r>
              <a:rPr b="1" lang="en">
                <a:solidFill>
                  <a:schemeClr val="accent6"/>
                </a:solidFill>
                <a:latin typeface="Courier New"/>
                <a:ea typeface="Courier New"/>
                <a:cs typeface="Courier New"/>
                <a:sym typeface="Courier New"/>
              </a:rPr>
              <a:t>ls | less</a:t>
            </a:r>
            <a:endParaRPr b="1">
              <a:solidFill>
                <a:schemeClr val="accent6"/>
              </a:solidFill>
              <a:latin typeface="Courier New"/>
              <a:ea typeface="Courier New"/>
              <a:cs typeface="Courier New"/>
              <a:sym typeface="Courier New"/>
            </a:endParaRPr>
          </a:p>
        </p:txBody>
      </p:sp>
      <p:sp>
        <p:nvSpPr>
          <p:cNvPr id="311" name="Google Shape;311;p45"/>
          <p:cNvSpPr txBox="1"/>
          <p:nvPr>
            <p:ph idx="1" type="body"/>
          </p:nvPr>
        </p:nvSpPr>
        <p:spPr>
          <a:xfrm>
            <a:off x="1297500" y="12612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ถ้ามีไฟล์หลายไฟล์ สามารถใช้คำสั่ง | (pipe) แล้วตามด้วย less จะเข้าสู่ less mode</a:t>
            </a:r>
            <a:endParaRPr sz="2000"/>
          </a:p>
        </p:txBody>
      </p:sp>
      <p:pic>
        <p:nvPicPr>
          <p:cNvPr id="312" name="Google Shape;312;p45"/>
          <p:cNvPicPr preferRelativeResize="0"/>
          <p:nvPr/>
        </p:nvPicPr>
        <p:blipFill>
          <a:blip r:embed="rId3">
            <a:alphaModFix/>
          </a:blip>
          <a:stretch>
            <a:fillRect/>
          </a:stretch>
        </p:blipFill>
        <p:spPr>
          <a:xfrm>
            <a:off x="1550138" y="2221696"/>
            <a:ext cx="6076425" cy="2952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6"/>
                </a:solidFill>
                <a:latin typeface="Courier New"/>
                <a:ea typeface="Courier New"/>
                <a:cs typeface="Courier New"/>
                <a:sym typeface="Courier New"/>
              </a:rPr>
              <a:t>mv</a:t>
            </a:r>
            <a:endParaRPr b="1">
              <a:solidFill>
                <a:schemeClr val="accent6"/>
              </a:solidFill>
              <a:latin typeface="Courier New"/>
              <a:ea typeface="Courier New"/>
              <a:cs typeface="Courier New"/>
              <a:sym typeface="Courier New"/>
            </a:endParaRPr>
          </a:p>
        </p:txBody>
      </p:sp>
      <p:sp>
        <p:nvSpPr>
          <p:cNvPr id="318" name="Google Shape;318;p46"/>
          <p:cNvSpPr txBox="1"/>
          <p:nvPr>
            <p:ph idx="1" type="body"/>
          </p:nvPr>
        </p:nvSpPr>
        <p:spPr>
          <a:xfrm>
            <a:off x="1297500" y="12612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6"/>
                </a:solidFill>
              </a:rPr>
              <a:t>mv file1.txt file2.txt</a:t>
            </a:r>
            <a:endParaRPr sz="2000">
              <a:solidFill>
                <a:schemeClr val="accent6"/>
              </a:solidFill>
            </a:endParaRPr>
          </a:p>
          <a:p>
            <a:pPr indent="0" lvl="0" marL="0" rtl="0" algn="l">
              <a:spcBef>
                <a:spcPts val="1600"/>
              </a:spcBef>
              <a:spcAft>
                <a:spcPts val="1600"/>
              </a:spcAft>
              <a:buNone/>
            </a:pPr>
            <a:r>
              <a:rPr lang="en" sz="2000"/>
              <a:t>เปลี่ยนชื่อไฟล์หรือย้ายตำแหน่งไฟล์ ในที่นี้คือการเปลี่ยนชื่อไฟล์ file1.txt เป็น file2.txt</a:t>
            </a:r>
            <a:endParaRPr sz="2000"/>
          </a:p>
        </p:txBody>
      </p:sp>
      <p:pic>
        <p:nvPicPr>
          <p:cNvPr id="319" name="Google Shape;319;p46"/>
          <p:cNvPicPr preferRelativeResize="0"/>
          <p:nvPr/>
        </p:nvPicPr>
        <p:blipFill>
          <a:blip r:embed="rId3">
            <a:alphaModFix/>
          </a:blip>
          <a:stretch>
            <a:fillRect/>
          </a:stretch>
        </p:blipFill>
        <p:spPr>
          <a:xfrm>
            <a:off x="992700" y="2667123"/>
            <a:ext cx="7316548" cy="2806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6"/>
                </a:solidFill>
                <a:latin typeface="Courier New"/>
                <a:ea typeface="Courier New"/>
                <a:cs typeface="Courier New"/>
                <a:sym typeface="Courier New"/>
              </a:rPr>
              <a:t>cp</a:t>
            </a:r>
            <a:endParaRPr b="1">
              <a:solidFill>
                <a:schemeClr val="accent6"/>
              </a:solidFill>
              <a:latin typeface="Courier New"/>
              <a:ea typeface="Courier New"/>
              <a:cs typeface="Courier New"/>
              <a:sym typeface="Courier New"/>
            </a:endParaRPr>
          </a:p>
        </p:txBody>
      </p:sp>
      <p:sp>
        <p:nvSpPr>
          <p:cNvPr id="325" name="Google Shape;325;p47"/>
          <p:cNvSpPr txBox="1"/>
          <p:nvPr>
            <p:ph idx="1" type="body"/>
          </p:nvPr>
        </p:nvSpPr>
        <p:spPr>
          <a:xfrm>
            <a:off x="1297500" y="12612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6"/>
                </a:solidFill>
              </a:rPr>
              <a:t>c</a:t>
            </a:r>
            <a:r>
              <a:rPr lang="en" sz="2000">
                <a:solidFill>
                  <a:schemeClr val="accent6"/>
                </a:solidFill>
              </a:rPr>
              <a:t>p file1.txt file1-copy.txt</a:t>
            </a:r>
            <a:endParaRPr sz="2000">
              <a:solidFill>
                <a:schemeClr val="accent6"/>
              </a:solidFill>
            </a:endParaRPr>
          </a:p>
          <a:p>
            <a:pPr indent="0" lvl="0" marL="0" rtl="0" algn="l">
              <a:spcBef>
                <a:spcPts val="1600"/>
              </a:spcBef>
              <a:spcAft>
                <a:spcPts val="1600"/>
              </a:spcAft>
              <a:buNone/>
            </a:pPr>
            <a:r>
              <a:rPr lang="en" sz="2000"/>
              <a:t>Copy ไฟล์ file1.txt เป็น file1-copy.txt</a:t>
            </a:r>
            <a:endParaRPr sz="2000"/>
          </a:p>
        </p:txBody>
      </p:sp>
      <p:pic>
        <p:nvPicPr>
          <p:cNvPr id="326" name="Google Shape;326;p47"/>
          <p:cNvPicPr preferRelativeResize="0"/>
          <p:nvPr/>
        </p:nvPicPr>
        <p:blipFill>
          <a:blip r:embed="rId3">
            <a:alphaModFix/>
          </a:blip>
          <a:stretch>
            <a:fillRect/>
          </a:stretch>
        </p:blipFill>
        <p:spPr>
          <a:xfrm>
            <a:off x="1394050" y="2570472"/>
            <a:ext cx="6178074" cy="2370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6"/>
                </a:solidFill>
                <a:latin typeface="Courier New"/>
                <a:ea typeface="Courier New"/>
                <a:cs typeface="Courier New"/>
                <a:sym typeface="Courier New"/>
              </a:rPr>
              <a:t>h</a:t>
            </a:r>
            <a:r>
              <a:rPr b="1" lang="en">
                <a:solidFill>
                  <a:schemeClr val="accent6"/>
                </a:solidFill>
                <a:latin typeface="Courier New"/>
                <a:ea typeface="Courier New"/>
                <a:cs typeface="Courier New"/>
                <a:sym typeface="Courier New"/>
              </a:rPr>
              <a:t>ead / head -n 5</a:t>
            </a:r>
            <a:endParaRPr b="1">
              <a:solidFill>
                <a:schemeClr val="accent6"/>
              </a:solidFill>
              <a:latin typeface="Courier New"/>
              <a:ea typeface="Courier New"/>
              <a:cs typeface="Courier New"/>
              <a:sym typeface="Courier New"/>
            </a:endParaRPr>
          </a:p>
        </p:txBody>
      </p:sp>
      <p:sp>
        <p:nvSpPr>
          <p:cNvPr id="332" name="Google Shape;332;p48"/>
          <p:cNvSpPr txBox="1"/>
          <p:nvPr>
            <p:ph idx="1" type="body"/>
          </p:nvPr>
        </p:nvSpPr>
        <p:spPr>
          <a:xfrm>
            <a:off x="748575" y="12612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6"/>
                </a:solidFill>
              </a:rPr>
              <a:t>head mycode.py</a:t>
            </a:r>
            <a:endParaRPr sz="2000">
              <a:solidFill>
                <a:schemeClr val="accent6"/>
              </a:solidFill>
            </a:endParaRPr>
          </a:p>
          <a:p>
            <a:pPr indent="0" lvl="0" marL="0" rtl="0" algn="l">
              <a:spcBef>
                <a:spcPts val="1600"/>
              </a:spcBef>
              <a:spcAft>
                <a:spcPts val="0"/>
              </a:spcAft>
              <a:buNone/>
            </a:pPr>
            <a:r>
              <a:rPr lang="en" sz="2000"/>
              <a:t>โชว์ข้อความ 10 บรรทัดแรก</a:t>
            </a:r>
            <a:endParaRPr sz="2000"/>
          </a:p>
          <a:p>
            <a:pPr indent="0" lvl="0" marL="0" rtl="0" algn="l">
              <a:spcBef>
                <a:spcPts val="1600"/>
              </a:spcBef>
              <a:spcAft>
                <a:spcPts val="0"/>
              </a:spcAft>
              <a:buNone/>
            </a:pPr>
            <a:r>
              <a:rPr lang="en" sz="2000">
                <a:solidFill>
                  <a:schemeClr val="accent6"/>
                </a:solidFill>
              </a:rPr>
              <a:t>head -n 5 mycode.py</a:t>
            </a:r>
            <a:endParaRPr sz="2000">
              <a:solidFill>
                <a:schemeClr val="accent6"/>
              </a:solidFill>
            </a:endParaRPr>
          </a:p>
          <a:p>
            <a:pPr indent="0" lvl="0" marL="0" rtl="0" algn="l">
              <a:spcBef>
                <a:spcPts val="1600"/>
              </a:spcBef>
              <a:spcAft>
                <a:spcPts val="1600"/>
              </a:spcAft>
              <a:buNone/>
            </a:pPr>
            <a:r>
              <a:rPr lang="en" sz="2000"/>
              <a:t>โชว์ข้อความ 5 บรรทัดแรก</a:t>
            </a:r>
            <a:endParaRPr sz="2000"/>
          </a:p>
        </p:txBody>
      </p:sp>
      <p:pic>
        <p:nvPicPr>
          <p:cNvPr id="333" name="Google Shape;333;p48"/>
          <p:cNvPicPr preferRelativeResize="0"/>
          <p:nvPr/>
        </p:nvPicPr>
        <p:blipFill>
          <a:blip r:embed="rId3">
            <a:alphaModFix/>
          </a:blip>
          <a:stretch>
            <a:fillRect/>
          </a:stretch>
        </p:blipFill>
        <p:spPr>
          <a:xfrm>
            <a:off x="3444425" y="851600"/>
            <a:ext cx="5403975" cy="4020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6"/>
                </a:solidFill>
                <a:latin typeface="Courier New"/>
                <a:ea typeface="Courier New"/>
                <a:cs typeface="Courier New"/>
                <a:sym typeface="Courier New"/>
              </a:rPr>
              <a:t>tail</a:t>
            </a:r>
            <a:endParaRPr b="1">
              <a:solidFill>
                <a:schemeClr val="accent6"/>
              </a:solidFill>
              <a:latin typeface="Courier New"/>
              <a:ea typeface="Courier New"/>
              <a:cs typeface="Courier New"/>
              <a:sym typeface="Courier New"/>
            </a:endParaRPr>
          </a:p>
        </p:txBody>
      </p:sp>
      <p:sp>
        <p:nvSpPr>
          <p:cNvPr id="339" name="Google Shape;339;p49"/>
          <p:cNvSpPr txBox="1"/>
          <p:nvPr>
            <p:ph idx="1" type="body"/>
          </p:nvPr>
        </p:nvSpPr>
        <p:spPr>
          <a:xfrm>
            <a:off x="1297500" y="12612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6"/>
                </a:solidFill>
              </a:rPr>
              <a:t>tail</a:t>
            </a:r>
            <a:r>
              <a:rPr lang="en" sz="2000">
                <a:solidFill>
                  <a:schemeClr val="accent6"/>
                </a:solidFill>
              </a:rPr>
              <a:t> mycode.py</a:t>
            </a:r>
            <a:endParaRPr sz="2000">
              <a:solidFill>
                <a:schemeClr val="accent6"/>
              </a:solidFill>
            </a:endParaRPr>
          </a:p>
          <a:p>
            <a:pPr indent="0" lvl="0" marL="0" rtl="0" algn="l">
              <a:spcBef>
                <a:spcPts val="1600"/>
              </a:spcBef>
              <a:spcAft>
                <a:spcPts val="0"/>
              </a:spcAft>
              <a:buNone/>
            </a:pPr>
            <a:r>
              <a:rPr lang="en" sz="2000"/>
              <a:t>โชว์ข้อความ 10 บรรทัดสุดท้าย</a:t>
            </a:r>
            <a:endParaRPr sz="2000"/>
          </a:p>
          <a:p>
            <a:pPr indent="0" lvl="0" marL="0" rtl="0" algn="l">
              <a:spcBef>
                <a:spcPts val="1600"/>
              </a:spcBef>
              <a:spcAft>
                <a:spcPts val="0"/>
              </a:spcAft>
              <a:buNone/>
            </a:pPr>
            <a:r>
              <a:rPr lang="en" sz="2000">
                <a:solidFill>
                  <a:schemeClr val="accent6"/>
                </a:solidFill>
              </a:rPr>
              <a:t>tail </a:t>
            </a:r>
            <a:r>
              <a:rPr lang="en" sz="2000">
                <a:solidFill>
                  <a:schemeClr val="accent6"/>
                </a:solidFill>
              </a:rPr>
              <a:t>-n 5 mycode.py</a:t>
            </a:r>
            <a:endParaRPr sz="2000">
              <a:solidFill>
                <a:schemeClr val="accent6"/>
              </a:solidFill>
            </a:endParaRPr>
          </a:p>
          <a:p>
            <a:pPr indent="0" lvl="0" marL="0" rtl="0" algn="l">
              <a:spcBef>
                <a:spcPts val="1600"/>
              </a:spcBef>
              <a:spcAft>
                <a:spcPts val="1600"/>
              </a:spcAft>
              <a:buNone/>
            </a:pPr>
            <a:r>
              <a:rPr lang="en" sz="2000"/>
              <a:t>โชว์ข้อความ 3 </a:t>
            </a:r>
            <a:r>
              <a:rPr lang="en" sz="2000"/>
              <a:t>บรรทัดสุดท้าย</a:t>
            </a:r>
            <a:endParaRPr sz="2000"/>
          </a:p>
        </p:txBody>
      </p:sp>
      <p:pic>
        <p:nvPicPr>
          <p:cNvPr id="340" name="Google Shape;340;p49"/>
          <p:cNvPicPr preferRelativeResize="0"/>
          <p:nvPr/>
        </p:nvPicPr>
        <p:blipFill>
          <a:blip r:embed="rId3">
            <a:alphaModFix/>
          </a:blip>
          <a:stretch>
            <a:fillRect/>
          </a:stretch>
        </p:blipFill>
        <p:spPr>
          <a:xfrm>
            <a:off x="4997472" y="1307850"/>
            <a:ext cx="4083949" cy="31602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0"/>
          <p:cNvSpPr txBox="1"/>
          <p:nvPr>
            <p:ph type="title"/>
          </p:nvPr>
        </p:nvSpPr>
        <p:spPr>
          <a:xfrm>
            <a:off x="3337150" y="21593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คำสั่งทั่วไปอื่นๆ</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6"/>
                </a:solidFill>
                <a:latin typeface="Courier New"/>
                <a:ea typeface="Courier New"/>
                <a:cs typeface="Courier New"/>
                <a:sym typeface="Courier New"/>
              </a:rPr>
              <a:t>date</a:t>
            </a:r>
            <a:endParaRPr b="1">
              <a:solidFill>
                <a:schemeClr val="accent6"/>
              </a:solidFill>
              <a:latin typeface="Courier New"/>
              <a:ea typeface="Courier New"/>
              <a:cs typeface="Courier New"/>
              <a:sym typeface="Courier New"/>
            </a:endParaRPr>
          </a:p>
        </p:txBody>
      </p:sp>
      <p:sp>
        <p:nvSpPr>
          <p:cNvPr id="351" name="Google Shape;351;p51"/>
          <p:cNvSpPr txBox="1"/>
          <p:nvPr>
            <p:ph idx="1" type="body"/>
          </p:nvPr>
        </p:nvSpPr>
        <p:spPr>
          <a:xfrm>
            <a:off x="1297500" y="12514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แสดงวันที่</a:t>
            </a:r>
            <a:endParaRPr sz="2000"/>
          </a:p>
        </p:txBody>
      </p:sp>
      <p:sp>
        <p:nvSpPr>
          <p:cNvPr id="352" name="Google Shape;352;p51"/>
          <p:cNvSpPr txBox="1"/>
          <p:nvPr>
            <p:ph type="title"/>
          </p:nvPr>
        </p:nvSpPr>
        <p:spPr>
          <a:xfrm>
            <a:off x="1297500" y="17239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6"/>
                </a:solidFill>
                <a:latin typeface="Courier New"/>
                <a:ea typeface="Courier New"/>
                <a:cs typeface="Courier New"/>
                <a:sym typeface="Courier New"/>
              </a:rPr>
              <a:t>cal</a:t>
            </a:r>
            <a:endParaRPr b="1">
              <a:solidFill>
                <a:schemeClr val="accent6"/>
              </a:solidFill>
              <a:latin typeface="Courier New"/>
              <a:ea typeface="Courier New"/>
              <a:cs typeface="Courier New"/>
              <a:sym typeface="Courier New"/>
            </a:endParaRPr>
          </a:p>
        </p:txBody>
      </p:sp>
      <p:sp>
        <p:nvSpPr>
          <p:cNvPr id="353" name="Google Shape;353;p51"/>
          <p:cNvSpPr txBox="1"/>
          <p:nvPr>
            <p:ph idx="1" type="body"/>
          </p:nvPr>
        </p:nvSpPr>
        <p:spPr>
          <a:xfrm>
            <a:off x="1297500" y="25914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แสดงปฏิทิน</a:t>
            </a:r>
            <a:endParaRPr sz="2000">
              <a:solidFill>
                <a:schemeClr val="accent6"/>
              </a:solidFill>
            </a:endParaRPr>
          </a:p>
        </p:txBody>
      </p:sp>
      <p:sp>
        <p:nvSpPr>
          <p:cNvPr id="354" name="Google Shape;354;p51"/>
          <p:cNvSpPr txBox="1"/>
          <p:nvPr>
            <p:ph type="title"/>
          </p:nvPr>
        </p:nvSpPr>
        <p:spPr>
          <a:xfrm>
            <a:off x="1174475" y="32018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6"/>
                </a:solidFill>
                <a:latin typeface="Courier New"/>
                <a:ea typeface="Courier New"/>
                <a:cs typeface="Courier New"/>
                <a:sym typeface="Courier New"/>
              </a:rPr>
              <a:t>bc</a:t>
            </a:r>
            <a:endParaRPr b="1">
              <a:solidFill>
                <a:schemeClr val="accent6"/>
              </a:solidFill>
              <a:latin typeface="Courier New"/>
              <a:ea typeface="Courier New"/>
              <a:cs typeface="Courier New"/>
              <a:sym typeface="Courier New"/>
            </a:endParaRPr>
          </a:p>
        </p:txBody>
      </p:sp>
      <p:sp>
        <p:nvSpPr>
          <p:cNvPr id="355" name="Google Shape;355;p51"/>
          <p:cNvSpPr txBox="1"/>
          <p:nvPr>
            <p:ph idx="1" type="body"/>
          </p:nvPr>
        </p:nvSpPr>
        <p:spPr>
          <a:xfrm>
            <a:off x="1174475" y="38544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เครื่องคิดเลข</a:t>
            </a:r>
            <a:endParaRPr sz="2000"/>
          </a:p>
        </p:txBody>
      </p:sp>
      <p:pic>
        <p:nvPicPr>
          <p:cNvPr id="356" name="Google Shape;356;p51"/>
          <p:cNvPicPr preferRelativeResize="0"/>
          <p:nvPr/>
        </p:nvPicPr>
        <p:blipFill>
          <a:blip r:embed="rId3">
            <a:alphaModFix/>
          </a:blip>
          <a:stretch>
            <a:fillRect/>
          </a:stretch>
        </p:blipFill>
        <p:spPr>
          <a:xfrm>
            <a:off x="3336252" y="490775"/>
            <a:ext cx="4620874" cy="41258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accent6"/>
                </a:solidFill>
                <a:latin typeface="Courier New"/>
                <a:ea typeface="Courier New"/>
                <a:cs typeface="Courier New"/>
                <a:sym typeface="Courier New"/>
              </a:rPr>
              <a:t>expression</a:t>
            </a:r>
            <a:endParaRPr b="1" sz="2100">
              <a:solidFill>
                <a:schemeClr val="accent6"/>
              </a:solidFill>
              <a:latin typeface="Courier New"/>
              <a:ea typeface="Courier New"/>
              <a:cs typeface="Courier New"/>
              <a:sym typeface="Courier New"/>
            </a:endParaRPr>
          </a:p>
        </p:txBody>
      </p:sp>
      <p:sp>
        <p:nvSpPr>
          <p:cNvPr id="362" name="Google Shape;362;p52"/>
          <p:cNvSpPr txBox="1"/>
          <p:nvPr>
            <p:ph idx="1" type="body"/>
          </p:nvPr>
        </p:nvSpPr>
        <p:spPr>
          <a:xfrm>
            <a:off x="1297500" y="12612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Arial"/>
                <a:ea typeface="Arial"/>
                <a:cs typeface="Arial"/>
                <a:sym typeface="Arial"/>
              </a:rPr>
              <a:t>money=20 </a:t>
            </a:r>
            <a:endParaRPr sz="2000">
              <a:solidFill>
                <a:srgbClr val="FFFFFF"/>
              </a:solidFill>
              <a:latin typeface="Arial"/>
              <a:ea typeface="Arial"/>
              <a:cs typeface="Arial"/>
              <a:sym typeface="Arial"/>
            </a:endParaRPr>
          </a:p>
          <a:p>
            <a:pPr indent="0" lvl="0" marL="0" rtl="0" algn="l">
              <a:spcBef>
                <a:spcPts val="1600"/>
              </a:spcBef>
              <a:spcAft>
                <a:spcPts val="1600"/>
              </a:spcAft>
              <a:buNone/>
            </a:pPr>
            <a:r>
              <a:rPr lang="en" sz="2000">
                <a:solidFill>
                  <a:srgbClr val="FFFFFF"/>
                </a:solidFill>
                <a:latin typeface="Arial"/>
                <a:ea typeface="Arial"/>
                <a:cs typeface="Arial"/>
                <a:sym typeface="Arial"/>
              </a:rPr>
              <a:t>echo $((money*10))</a:t>
            </a:r>
            <a:endParaRPr sz="2000">
              <a:solidFill>
                <a:schemeClr val="accent6"/>
              </a:solidFill>
            </a:endParaRPr>
          </a:p>
        </p:txBody>
      </p:sp>
      <p:sp>
        <p:nvSpPr>
          <p:cNvPr id="363" name="Google Shape;363;p52"/>
          <p:cNvSpPr txBox="1"/>
          <p:nvPr>
            <p:ph type="title"/>
          </p:nvPr>
        </p:nvSpPr>
        <p:spPr>
          <a:xfrm>
            <a:off x="1297500" y="2480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6"/>
                </a:solidFill>
                <a:latin typeface="Courier New"/>
                <a:ea typeface="Courier New"/>
                <a:cs typeface="Courier New"/>
                <a:sym typeface="Courier New"/>
              </a:rPr>
              <a:t>echo five divided by two = $((5/2))</a:t>
            </a:r>
            <a:endParaRPr b="1" sz="2000">
              <a:solidFill>
                <a:schemeClr val="accent6"/>
              </a:solidFill>
              <a:latin typeface="Courier New"/>
              <a:ea typeface="Courier New"/>
              <a:cs typeface="Courier New"/>
              <a:sym typeface="Courier New"/>
            </a:endParaRPr>
          </a:p>
        </p:txBody>
      </p:sp>
      <p:pic>
        <p:nvPicPr>
          <p:cNvPr id="364" name="Google Shape;364;p52"/>
          <p:cNvPicPr preferRelativeResize="0"/>
          <p:nvPr/>
        </p:nvPicPr>
        <p:blipFill>
          <a:blip r:embed="rId3">
            <a:alphaModFix/>
          </a:blip>
          <a:stretch>
            <a:fillRect/>
          </a:stretch>
        </p:blipFill>
        <p:spPr>
          <a:xfrm>
            <a:off x="1114375" y="2778100"/>
            <a:ext cx="6816749" cy="2789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3"/>
          <p:cNvSpPr txBox="1"/>
          <p:nvPr>
            <p:ph type="title"/>
          </p:nvPr>
        </p:nvSpPr>
        <p:spPr>
          <a:xfrm>
            <a:off x="1275225" y="9546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6"/>
                </a:solidFill>
                <a:latin typeface="Courier New"/>
                <a:ea typeface="Courier New"/>
                <a:cs typeface="Courier New"/>
                <a:sym typeface="Courier New"/>
              </a:rPr>
              <a:t>for i in A B C D; do echo $i; done</a:t>
            </a:r>
            <a:endParaRPr b="1">
              <a:solidFill>
                <a:schemeClr val="accent6"/>
              </a:solidFill>
              <a:latin typeface="Courier New"/>
              <a:ea typeface="Courier New"/>
              <a:cs typeface="Courier New"/>
              <a:sym typeface="Courier New"/>
            </a:endParaRPr>
          </a:p>
        </p:txBody>
      </p:sp>
      <p:sp>
        <p:nvSpPr>
          <p:cNvPr id="370" name="Google Shape;370;p53"/>
          <p:cNvSpPr txBox="1"/>
          <p:nvPr>
            <p:ph type="title"/>
          </p:nvPr>
        </p:nvSpPr>
        <p:spPr>
          <a:xfrm>
            <a:off x="1260000" y="15423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accent6"/>
                </a:solidFill>
                <a:latin typeface="Courier New"/>
                <a:ea typeface="Courier New"/>
                <a:cs typeface="Courier New"/>
                <a:sym typeface="Courier New"/>
              </a:rPr>
              <a:t>for i in {1..10}; do echo “Hello” $i; done</a:t>
            </a:r>
            <a:endParaRPr b="1" sz="2100">
              <a:solidFill>
                <a:schemeClr val="accent6"/>
              </a:solidFill>
              <a:latin typeface="Courier New"/>
              <a:ea typeface="Courier New"/>
              <a:cs typeface="Courier New"/>
              <a:sym typeface="Courier New"/>
            </a:endParaRPr>
          </a:p>
        </p:txBody>
      </p:sp>
      <p:sp>
        <p:nvSpPr>
          <p:cNvPr id="371" name="Google Shape;371;p53"/>
          <p:cNvSpPr txBox="1"/>
          <p:nvPr/>
        </p:nvSpPr>
        <p:spPr>
          <a:xfrm>
            <a:off x="1421750" y="477625"/>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lt1"/>
                </a:solidFill>
                <a:latin typeface="Courier New"/>
                <a:ea typeface="Courier New"/>
                <a:cs typeface="Courier New"/>
                <a:sym typeface="Courier New"/>
              </a:rPr>
              <a:t>คำสั่ง for loop</a:t>
            </a:r>
            <a:endParaRPr b="1" sz="1900">
              <a:solidFill>
                <a:schemeClr val="lt1"/>
              </a:solidFill>
              <a:latin typeface="Courier New"/>
              <a:ea typeface="Courier New"/>
              <a:cs typeface="Courier New"/>
              <a:sym typeface="Courier New"/>
            </a:endParaRPr>
          </a:p>
        </p:txBody>
      </p:sp>
      <p:pic>
        <p:nvPicPr>
          <p:cNvPr id="372" name="Google Shape;372;p53"/>
          <p:cNvPicPr preferRelativeResize="0"/>
          <p:nvPr/>
        </p:nvPicPr>
        <p:blipFill>
          <a:blip r:embed="rId3">
            <a:alphaModFix/>
          </a:blip>
          <a:stretch>
            <a:fillRect/>
          </a:stretch>
        </p:blipFill>
        <p:spPr>
          <a:xfrm>
            <a:off x="1116500" y="2168350"/>
            <a:ext cx="6653283" cy="2382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Bash  คือ?</a:t>
            </a:r>
            <a:endParaRPr/>
          </a:p>
        </p:txBody>
      </p:sp>
      <p:pic>
        <p:nvPicPr>
          <p:cNvPr id="194" name="Google Shape;194;p27"/>
          <p:cNvPicPr preferRelativeResize="0"/>
          <p:nvPr/>
        </p:nvPicPr>
        <p:blipFill>
          <a:blip r:embed="rId3">
            <a:alphaModFix/>
          </a:blip>
          <a:stretch>
            <a:fillRect/>
          </a:stretch>
        </p:blipFill>
        <p:spPr>
          <a:xfrm>
            <a:off x="2970025" y="1112550"/>
            <a:ext cx="3002450" cy="1265199"/>
          </a:xfrm>
          <a:prstGeom prst="rect">
            <a:avLst/>
          </a:prstGeom>
          <a:noFill/>
          <a:ln>
            <a:noFill/>
          </a:ln>
        </p:spPr>
      </p:pic>
      <p:sp>
        <p:nvSpPr>
          <p:cNvPr id="195" name="Google Shape;195;p27"/>
          <p:cNvSpPr txBox="1"/>
          <p:nvPr>
            <p:ph idx="1" type="body"/>
          </p:nvPr>
        </p:nvSpPr>
        <p:spPr>
          <a:xfrm>
            <a:off x="1297500" y="2508050"/>
            <a:ext cx="7038900" cy="197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Bash คือ โปรแกรม (Unix Shell) ที่ใช้ในการสั่งการให้คอมพิวเตอร์ทำอะไรบางอย่าง ผ่าน command line รวมไปถึงมันคือ command language หรือภาษาที่ใช้ในการสั่งการคอมพิวเตอร์ สร้างโดย  Brian Fox เมื่อปี ค.ศ. 1989 เพื่อมาแทนที่ Bourne shell (สร้างโดย Steve Bourne) เจ้าตัว bash จะมีคำสั่งต้นฉบับ bourne shell แต่มีการเพิ่มความสามารถคำสั่งให้ดีกว่าเดิม </a:t>
            </a:r>
            <a:endParaRPr baseline="-25000" sz="1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4"/>
          <p:cNvSpPr txBox="1"/>
          <p:nvPr>
            <p:ph type="title"/>
          </p:nvPr>
        </p:nvSpPr>
        <p:spPr>
          <a:xfrm>
            <a:off x="1052550" y="10359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accent6"/>
                </a:solidFill>
                <a:latin typeface="Courier New"/>
                <a:ea typeface="Courier New"/>
                <a:cs typeface="Courier New"/>
                <a:sym typeface="Courier New"/>
              </a:rPr>
              <a:t>for i in {1..10}; do echo “Hello” $i; done</a:t>
            </a:r>
            <a:endParaRPr b="1" sz="2100">
              <a:solidFill>
                <a:schemeClr val="accent6"/>
              </a:solidFill>
              <a:latin typeface="Courier New"/>
              <a:ea typeface="Courier New"/>
              <a:cs typeface="Courier New"/>
              <a:sym typeface="Courier New"/>
            </a:endParaRPr>
          </a:p>
        </p:txBody>
      </p:sp>
      <p:sp>
        <p:nvSpPr>
          <p:cNvPr id="378" name="Google Shape;378;p54"/>
          <p:cNvSpPr txBox="1"/>
          <p:nvPr/>
        </p:nvSpPr>
        <p:spPr>
          <a:xfrm>
            <a:off x="1381100" y="592825"/>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lt1"/>
                </a:solidFill>
                <a:latin typeface="Courier New"/>
                <a:ea typeface="Courier New"/>
                <a:cs typeface="Courier New"/>
                <a:sym typeface="Courier New"/>
              </a:rPr>
              <a:t>คำสั่ง for loop</a:t>
            </a:r>
            <a:endParaRPr b="1" sz="1900">
              <a:solidFill>
                <a:schemeClr val="lt1"/>
              </a:solidFill>
              <a:latin typeface="Courier New"/>
              <a:ea typeface="Courier New"/>
              <a:cs typeface="Courier New"/>
              <a:sym typeface="Courier New"/>
            </a:endParaRPr>
          </a:p>
        </p:txBody>
      </p:sp>
      <p:pic>
        <p:nvPicPr>
          <p:cNvPr id="379" name="Google Shape;379;p54"/>
          <p:cNvPicPr preferRelativeResize="0"/>
          <p:nvPr/>
        </p:nvPicPr>
        <p:blipFill>
          <a:blip r:embed="rId3">
            <a:alphaModFix/>
          </a:blip>
          <a:stretch>
            <a:fillRect/>
          </a:stretch>
        </p:blipFill>
        <p:spPr>
          <a:xfrm>
            <a:off x="1488900" y="1514675"/>
            <a:ext cx="5936176" cy="2888650"/>
          </a:xfrm>
          <a:prstGeom prst="rect">
            <a:avLst/>
          </a:prstGeom>
          <a:noFill/>
          <a:ln>
            <a:noFill/>
          </a:ln>
        </p:spPr>
      </p:pic>
      <p:sp>
        <p:nvSpPr>
          <p:cNvPr id="380" name="Google Shape;380;p54"/>
          <p:cNvSpPr txBox="1"/>
          <p:nvPr/>
        </p:nvSpPr>
        <p:spPr>
          <a:xfrm>
            <a:off x="5417875" y="4350275"/>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lt1"/>
                </a:solidFill>
                <a:latin typeface="Courier New"/>
                <a:ea typeface="Courier New"/>
                <a:cs typeface="Courier New"/>
                <a:sym typeface="Courier New"/>
              </a:rPr>
              <a:t>แค่การแสดง 5555</a:t>
            </a:r>
            <a:endParaRPr b="1" sz="1900">
              <a:solidFill>
                <a:schemeClr val="lt1"/>
              </a:solidFill>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5"/>
          <p:cNvSpPr txBox="1"/>
          <p:nvPr/>
        </p:nvSpPr>
        <p:spPr>
          <a:xfrm>
            <a:off x="894713" y="91250"/>
            <a:ext cx="7038900" cy="21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600">
                <a:solidFill>
                  <a:srgbClr val="FFFFFF"/>
                </a:solidFill>
                <a:latin typeface="Montserrat"/>
                <a:ea typeface="Montserrat"/>
                <a:cs typeface="Montserrat"/>
                <a:sym typeface="Montserrat"/>
              </a:rPr>
              <a:t>つづく</a:t>
            </a:r>
            <a:endParaRPr b="1" sz="9600">
              <a:solidFill>
                <a:srgbClr val="FFFFFF"/>
              </a:solidFill>
              <a:latin typeface="Montserrat"/>
              <a:ea typeface="Montserrat"/>
              <a:cs typeface="Montserrat"/>
              <a:sym typeface="Montserrat"/>
            </a:endParaRPr>
          </a:p>
        </p:txBody>
      </p:sp>
      <p:pic>
        <p:nvPicPr>
          <p:cNvPr id="386" name="Google Shape;386;p55"/>
          <p:cNvPicPr preferRelativeResize="0"/>
          <p:nvPr/>
        </p:nvPicPr>
        <p:blipFill rotWithShape="1">
          <a:blip r:embed="rId3">
            <a:alphaModFix/>
          </a:blip>
          <a:srcRect b="4251" l="0" r="0" t="0"/>
          <a:stretch/>
        </p:blipFill>
        <p:spPr>
          <a:xfrm>
            <a:off x="1462975" y="2464350"/>
            <a:ext cx="5978775" cy="2399050"/>
          </a:xfrm>
          <a:prstGeom prst="rect">
            <a:avLst/>
          </a:prstGeom>
          <a:noFill/>
          <a:ln>
            <a:noFill/>
          </a:ln>
        </p:spPr>
      </p:pic>
      <p:sp>
        <p:nvSpPr>
          <p:cNvPr id="387" name="Google Shape;387;p55"/>
          <p:cNvSpPr txBox="1"/>
          <p:nvPr/>
        </p:nvSpPr>
        <p:spPr>
          <a:xfrm>
            <a:off x="783050" y="1556025"/>
            <a:ext cx="7038900" cy="21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rgbClr val="FFFFFF"/>
                </a:solidFill>
                <a:latin typeface="Montserrat"/>
                <a:ea typeface="Montserrat"/>
                <a:cs typeface="Montserrat"/>
                <a:sym typeface="Montserrat"/>
              </a:rPr>
              <a:t>ติดตามตอนต่อไปในเพจ </a:t>
            </a:r>
            <a:br>
              <a:rPr b="1" lang="en" sz="2100">
                <a:solidFill>
                  <a:srgbClr val="FFFFFF"/>
                </a:solidFill>
                <a:latin typeface="Montserrat"/>
                <a:ea typeface="Montserrat"/>
                <a:cs typeface="Montserrat"/>
                <a:sym typeface="Montserrat"/>
              </a:rPr>
            </a:br>
            <a:r>
              <a:rPr b="1" lang="en" sz="2100">
                <a:solidFill>
                  <a:srgbClr val="FFFFFF"/>
                </a:solidFill>
                <a:latin typeface="Montserrat"/>
                <a:ea typeface="Montserrat"/>
                <a:cs typeface="Montserrat"/>
                <a:sym typeface="Montserrat"/>
              </a:rPr>
              <a:t>“ลุงวิศวกร สอนคำนวณ”</a:t>
            </a:r>
            <a:endParaRPr b="1" sz="21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b="1" sz="2100">
              <a:solidFill>
                <a:srgbClr val="FFFFFF"/>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การใช้งาน bash </a:t>
            </a:r>
            <a:endParaRPr/>
          </a:p>
        </p:txBody>
      </p:sp>
      <p:sp>
        <p:nvSpPr>
          <p:cNvPr id="201" name="Google Shape;201;p2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ส่วนใหญ่เจ้า Bash จะติดมากับ Linux, Mac เป็นหลัก โดยใช้งานผ่านโปรแกรม </a:t>
            </a:r>
            <a:r>
              <a:rPr lang="en" sz="1800">
                <a:solidFill>
                  <a:schemeClr val="accent6"/>
                </a:solidFill>
              </a:rPr>
              <a:t>Terminal</a:t>
            </a:r>
            <a:r>
              <a:rPr lang="en" sz="1800"/>
              <a:t> ส่วน windows ก็สามารถใช้งานได้ ต้องติดตั้ง </a:t>
            </a:r>
            <a:r>
              <a:rPr lang="en" sz="1800" u="sng">
                <a:solidFill>
                  <a:schemeClr val="accent6"/>
                </a:solidFill>
                <a:hlinkClick r:id="rId3">
                  <a:extLst>
                    <a:ext uri="{A12FA001-AC4F-418D-AE19-62706E023703}">
                      <ahyp:hlinkClr val="tx"/>
                    </a:ext>
                  </a:extLst>
                </a:hlinkClick>
              </a:rPr>
              <a:t>Git</a:t>
            </a:r>
            <a:r>
              <a:rPr lang="en" sz="1800"/>
              <a:t> ลงไป</a:t>
            </a:r>
            <a:r>
              <a:rPr lang="en" sz="1800">
                <a:solidFill>
                  <a:schemeClr val="accent6"/>
                </a:solidFill>
              </a:rPr>
              <a:t> (https://git-scm.com)</a:t>
            </a:r>
            <a:r>
              <a:rPr lang="en" sz="1800"/>
              <a:t> เพื่อใช้งานบน </a:t>
            </a:r>
            <a:r>
              <a:rPr lang="en" sz="1800">
                <a:solidFill>
                  <a:schemeClr val="accent6"/>
                </a:solidFill>
              </a:rPr>
              <a:t>Git Bash</a:t>
            </a:r>
            <a:r>
              <a:rPr lang="en" sz="1800"/>
              <a:t> หรือติดตั้ง </a:t>
            </a:r>
            <a:r>
              <a:rPr lang="en" sz="1800" u="sng">
                <a:solidFill>
                  <a:schemeClr val="accent6"/>
                </a:solidFill>
                <a:hlinkClick r:id="rId4">
                  <a:extLst>
                    <a:ext uri="{A12FA001-AC4F-418D-AE19-62706E023703}">
                      <ahyp:hlinkClr val="tx"/>
                    </a:ext>
                  </a:extLst>
                </a:hlinkClick>
              </a:rPr>
              <a:t>Windows Subsystem for Linux (WSL)</a:t>
            </a:r>
            <a:r>
              <a:rPr lang="en" sz="1800">
                <a:solidFill>
                  <a:schemeClr val="accent6"/>
                </a:solidFill>
              </a:rPr>
              <a:t> </a:t>
            </a:r>
            <a:r>
              <a:rPr lang="en" sz="1800"/>
              <a:t>สำหรับ Windows 10</a:t>
            </a:r>
            <a:endParaRPr baseline="-25000" sz="1800">
              <a:solidFill>
                <a:schemeClr val="accent6"/>
              </a:solidFill>
            </a:endParaRPr>
          </a:p>
          <a:p>
            <a:pPr indent="0" lvl="0" marL="0" rtl="0" algn="l">
              <a:spcBef>
                <a:spcPts val="1600"/>
              </a:spcBef>
              <a:spcAft>
                <a:spcPts val="1600"/>
              </a:spcAft>
              <a:buNone/>
            </a:pPr>
            <a:r>
              <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9"/>
          <p:cNvSpPr txBox="1"/>
          <p:nvPr>
            <p:ph idx="1" type="body"/>
          </p:nvPr>
        </p:nvSpPr>
        <p:spPr>
          <a:xfrm>
            <a:off x="2515200" y="1806625"/>
            <a:ext cx="4266000" cy="69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400"/>
              <a:t>ลุง….จะทำยากไหม?</a:t>
            </a:r>
            <a:endParaRPr sz="3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ph type="title"/>
          </p:nvPr>
        </p:nvSpPr>
        <p:spPr>
          <a:xfrm>
            <a:off x="966025" y="393750"/>
            <a:ext cx="73704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ลุง!.... ผมอยากเป็น hacker แต่ขอใช้โปรแกรมที่มีปุ่มนะลุง 5555</a:t>
            </a:r>
            <a:endParaRPr sz="2200"/>
          </a:p>
        </p:txBody>
      </p:sp>
      <p:pic>
        <p:nvPicPr>
          <p:cNvPr id="212" name="Google Shape;212;p30"/>
          <p:cNvPicPr preferRelativeResize="0"/>
          <p:nvPr/>
        </p:nvPicPr>
        <p:blipFill>
          <a:blip r:embed="rId3">
            <a:alphaModFix/>
          </a:blip>
          <a:stretch>
            <a:fillRect/>
          </a:stretch>
        </p:blipFill>
        <p:spPr>
          <a:xfrm>
            <a:off x="83825" y="1377325"/>
            <a:ext cx="8976350" cy="3740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idx="1" type="body"/>
          </p:nvPr>
        </p:nvSpPr>
        <p:spPr>
          <a:xfrm>
            <a:off x="3860275" y="2131900"/>
            <a:ext cx="1185000" cy="69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400"/>
              <a:t>อืม….</a:t>
            </a:r>
            <a:endParaRPr sz="3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ph type="title"/>
          </p:nvPr>
        </p:nvSpPr>
        <p:spPr>
          <a:xfrm>
            <a:off x="725100" y="17884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ใช้เป็นวันนี้ สบายตั้งแต่วันนี้เลย… ”</a:t>
            </a:r>
            <a:endParaRPr/>
          </a:p>
        </p:txBody>
      </p:sp>
      <p:sp>
        <p:nvSpPr>
          <p:cNvPr id="223" name="Google Shape;223;p32"/>
          <p:cNvSpPr txBox="1"/>
          <p:nvPr>
            <p:ph idx="1" type="body"/>
          </p:nvPr>
        </p:nvSpPr>
        <p:spPr>
          <a:xfrm>
            <a:off x="5633900" y="2571750"/>
            <a:ext cx="1646400" cy="66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ลุงฯ</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idx="1" type="body"/>
          </p:nvPr>
        </p:nvSpPr>
        <p:spPr>
          <a:xfrm>
            <a:off x="1297500" y="21641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t>ลุงจะสรุปให้ว่าคำสั่ง bash command พื้นฐาน แต่ละแบบใช้ทำอะไรบ้าง</a:t>
            </a:r>
            <a:endParaRPr sz="2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